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181" r:id="rId2"/>
    <p:sldId id="3173" r:id="rId3"/>
    <p:sldId id="301" r:id="rId4"/>
    <p:sldId id="3166" r:id="rId5"/>
    <p:sldId id="3183" r:id="rId6"/>
    <p:sldId id="3185" r:id="rId7"/>
    <p:sldId id="3175" r:id="rId8"/>
    <p:sldId id="326" r:id="rId9"/>
    <p:sldId id="3186" r:id="rId10"/>
    <p:sldId id="3179" r:id="rId11"/>
    <p:sldId id="3180" r:id="rId12"/>
    <p:sldId id="314" r:id="rId13"/>
    <p:sldId id="3178" r:id="rId14"/>
    <p:sldId id="3182" r:id="rId15"/>
    <p:sldId id="311" r:id="rId16"/>
    <p:sldId id="3172" r:id="rId17"/>
    <p:sldId id="3187" r:id="rId18"/>
    <p:sldId id="315" r:id="rId19"/>
    <p:sldId id="3170" r:id="rId20"/>
    <p:sldId id="3188" r:id="rId21"/>
  </p:sldIdLst>
  <p:sldSz cx="7772400" cy="10058400"/>
  <p:notesSz cx="7772400" cy="10058400"/>
  <p:defaultTextStyle>
    <a:defPPr>
      <a:defRPr lang="en-US"/>
    </a:defPPr>
    <a:lvl1pPr marL="0" algn="l" defTabSz="910171" rtl="0" eaLnBrk="1" latinLnBrk="0" hangingPunct="1">
      <a:defRPr sz="1792" kern="1200">
        <a:solidFill>
          <a:schemeClr val="tx1"/>
        </a:solidFill>
        <a:latin typeface="+mn-lt"/>
        <a:ea typeface="+mn-ea"/>
        <a:cs typeface="+mn-cs"/>
      </a:defRPr>
    </a:lvl1pPr>
    <a:lvl2pPr marL="455086" algn="l" defTabSz="910171" rtl="0" eaLnBrk="1" latinLnBrk="0" hangingPunct="1">
      <a:defRPr sz="1792" kern="1200">
        <a:solidFill>
          <a:schemeClr val="tx1"/>
        </a:solidFill>
        <a:latin typeface="+mn-lt"/>
        <a:ea typeface="+mn-ea"/>
        <a:cs typeface="+mn-cs"/>
      </a:defRPr>
    </a:lvl2pPr>
    <a:lvl3pPr marL="910171" algn="l" defTabSz="910171" rtl="0" eaLnBrk="1" latinLnBrk="0" hangingPunct="1">
      <a:defRPr sz="1792" kern="1200">
        <a:solidFill>
          <a:schemeClr val="tx1"/>
        </a:solidFill>
        <a:latin typeface="+mn-lt"/>
        <a:ea typeface="+mn-ea"/>
        <a:cs typeface="+mn-cs"/>
      </a:defRPr>
    </a:lvl3pPr>
    <a:lvl4pPr marL="1365257" algn="l" defTabSz="910171" rtl="0" eaLnBrk="1" latinLnBrk="0" hangingPunct="1">
      <a:defRPr sz="1792" kern="1200">
        <a:solidFill>
          <a:schemeClr val="tx1"/>
        </a:solidFill>
        <a:latin typeface="+mn-lt"/>
        <a:ea typeface="+mn-ea"/>
        <a:cs typeface="+mn-cs"/>
      </a:defRPr>
    </a:lvl4pPr>
    <a:lvl5pPr marL="1820342" algn="l" defTabSz="910171" rtl="0" eaLnBrk="1" latinLnBrk="0" hangingPunct="1">
      <a:defRPr sz="1792" kern="1200">
        <a:solidFill>
          <a:schemeClr val="tx1"/>
        </a:solidFill>
        <a:latin typeface="+mn-lt"/>
        <a:ea typeface="+mn-ea"/>
        <a:cs typeface="+mn-cs"/>
      </a:defRPr>
    </a:lvl5pPr>
    <a:lvl6pPr marL="2275428" algn="l" defTabSz="910171" rtl="0" eaLnBrk="1" latinLnBrk="0" hangingPunct="1">
      <a:defRPr sz="1792" kern="1200">
        <a:solidFill>
          <a:schemeClr val="tx1"/>
        </a:solidFill>
        <a:latin typeface="+mn-lt"/>
        <a:ea typeface="+mn-ea"/>
        <a:cs typeface="+mn-cs"/>
      </a:defRPr>
    </a:lvl6pPr>
    <a:lvl7pPr marL="2730515" algn="l" defTabSz="910171" rtl="0" eaLnBrk="1" latinLnBrk="0" hangingPunct="1">
      <a:defRPr sz="1792" kern="1200">
        <a:solidFill>
          <a:schemeClr val="tx1"/>
        </a:solidFill>
        <a:latin typeface="+mn-lt"/>
        <a:ea typeface="+mn-ea"/>
        <a:cs typeface="+mn-cs"/>
      </a:defRPr>
    </a:lvl7pPr>
    <a:lvl8pPr marL="3185600" algn="l" defTabSz="910171" rtl="0" eaLnBrk="1" latinLnBrk="0" hangingPunct="1">
      <a:defRPr sz="1792" kern="1200">
        <a:solidFill>
          <a:schemeClr val="tx1"/>
        </a:solidFill>
        <a:latin typeface="+mn-lt"/>
        <a:ea typeface="+mn-ea"/>
        <a:cs typeface="+mn-cs"/>
      </a:defRPr>
    </a:lvl8pPr>
    <a:lvl9pPr marL="3640686" algn="l" defTabSz="910171" rtl="0" eaLnBrk="1" latinLnBrk="0" hangingPunct="1">
      <a:defRPr sz="179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52" userDrawn="1">
          <p15:clr>
            <a:srgbClr val="A4A3A4"/>
          </p15:clr>
        </p15:guide>
        <p15:guide id="2" pos="288" userDrawn="1">
          <p15:clr>
            <a:srgbClr val="A4A3A4"/>
          </p15:clr>
        </p15:guide>
        <p15:guide id="3" pos="576" userDrawn="1">
          <p15:clr>
            <a:srgbClr val="A4A3A4"/>
          </p15:clr>
        </p15:guide>
        <p15:guide id="4" pos="144" userDrawn="1">
          <p15:clr>
            <a:srgbClr val="A4A3A4"/>
          </p15:clr>
        </p15:guide>
        <p15:guide id="5" pos="4608" userDrawn="1">
          <p15:clr>
            <a:srgbClr val="A4A3A4"/>
          </p15:clr>
        </p15:guide>
        <p15:guide id="6" pos="720" userDrawn="1">
          <p15:clr>
            <a:srgbClr val="A4A3A4"/>
          </p15:clr>
        </p15:guide>
        <p15:guide id="7" orient="horz" pos="288" userDrawn="1">
          <p15:clr>
            <a:srgbClr val="A4A3A4"/>
          </p15:clr>
        </p15:guide>
        <p15:guide id="8" orient="horz" pos="417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ymy Idrovo-Gonzalez" initials="JI" lastIdx="28" clrIdx="0">
    <p:extLst>
      <p:ext uri="{19B8F6BF-5375-455C-9EA6-DF929625EA0E}">
        <p15:presenceInfo xmlns:p15="http://schemas.microsoft.com/office/powerpoint/2012/main" userId="fd5753afe29418f1" providerId="Windows Live"/>
      </p:ext>
    </p:extLst>
  </p:cmAuthor>
  <p:cmAuthor id="2" name="Caety James" initials="CJ" lastIdx="122" clrIdx="1">
    <p:extLst>
      <p:ext uri="{19B8F6BF-5375-455C-9EA6-DF929625EA0E}">
        <p15:presenceInfo xmlns:p15="http://schemas.microsoft.com/office/powerpoint/2012/main" userId="S::caety@keepingcurrentmatters.com::b6fa9b11-05f3-4d1a-86ee-89285bd8cf0f" providerId="AD"/>
      </p:ext>
    </p:extLst>
  </p:cmAuthor>
  <p:cmAuthor id="3" name="Kate Rezabek" initials="KR" lastIdx="48" clrIdx="2">
    <p:extLst>
      <p:ext uri="{19B8F6BF-5375-455C-9EA6-DF929625EA0E}">
        <p15:presenceInfo xmlns:p15="http://schemas.microsoft.com/office/powerpoint/2012/main" userId="S::kate@keepingcurrentmatters.com::c82c6c9b-0862-4e9b-b07e-8ec0e0a445f7" providerId="AD"/>
      </p:ext>
    </p:extLst>
  </p:cmAuthor>
  <p:cmAuthor id="4" name="Jeymy Gonzalez" initials="JG" lastIdx="21" clrIdx="3">
    <p:extLst>
      <p:ext uri="{19B8F6BF-5375-455C-9EA6-DF929625EA0E}">
        <p15:presenceInfo xmlns:p15="http://schemas.microsoft.com/office/powerpoint/2012/main" userId="Jeymy Gonzalez" providerId="None"/>
      </p:ext>
    </p:extLst>
  </p:cmAuthor>
  <p:cmAuthor id="5" name="Jeymy Idrovo" initials="JI" lastIdx="30" clrIdx="4">
    <p:extLst>
      <p:ext uri="{19B8F6BF-5375-455C-9EA6-DF929625EA0E}">
        <p15:presenceInfo xmlns:p15="http://schemas.microsoft.com/office/powerpoint/2012/main" userId="Jeymy Idrovo" providerId="None"/>
      </p:ext>
    </p:extLst>
  </p:cmAuthor>
  <p:cmAuthor id="6" name="Becca Rand" initials="BR" lastIdx="2" clrIdx="5">
    <p:extLst>
      <p:ext uri="{19B8F6BF-5375-455C-9EA6-DF929625EA0E}">
        <p15:presenceInfo xmlns:p15="http://schemas.microsoft.com/office/powerpoint/2012/main" userId="S::becca@keepingcurrentmatters.com::0f7e16d1-6d0f-49e0-b94a-678b82a6f1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AEEF"/>
    <a:srgbClr val="FF0075"/>
    <a:srgbClr val="72C45A"/>
    <a:srgbClr val="FE0000"/>
    <a:srgbClr val="03AE50"/>
    <a:srgbClr val="BFBFBF"/>
    <a:srgbClr val="FEFF06"/>
    <a:srgbClr val="00B0F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67" autoAdjust="0"/>
    <p:restoredTop sz="92109" autoAdjust="0"/>
  </p:normalViewPr>
  <p:slideViewPr>
    <p:cSldViewPr>
      <p:cViewPr varScale="1">
        <p:scale>
          <a:sx n="46" d="100"/>
          <a:sy n="46" d="100"/>
        </p:scale>
        <p:origin x="1742" y="38"/>
      </p:cViewPr>
      <p:guideLst>
        <p:guide orient="horz" pos="5952"/>
        <p:guide pos="288"/>
        <p:guide pos="576"/>
        <p:guide pos="144"/>
        <p:guide pos="4608"/>
        <p:guide pos="720"/>
        <p:guide orient="horz" pos="288"/>
        <p:guide orient="horz" pos="4176"/>
      </p:guideLst>
    </p:cSldViewPr>
  </p:slideViewPr>
  <p:notesTextViewPr>
    <p:cViewPr>
      <p:scale>
        <a:sx n="85" d="100"/>
        <a:sy n="85" d="100"/>
      </p:scale>
      <p:origin x="0" y="0"/>
    </p:cViewPr>
  </p:notesTextViewPr>
  <p:sorterViewPr>
    <p:cViewPr>
      <p:scale>
        <a:sx n="70" d="100"/>
        <a:sy n="70" d="100"/>
      </p:scale>
      <p:origin x="0" y="-16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033078918689181E-2"/>
          <c:y val="9.8209701594553001E-2"/>
          <c:w val="0.96696696696696693"/>
          <c:h val="0.78325653148310159"/>
        </c:manualLayout>
      </c:layout>
      <c:barChart>
        <c:barDir val="col"/>
        <c:grouping val="clustered"/>
        <c:varyColors val="0"/>
        <c:ser>
          <c:idx val="0"/>
          <c:order val="0"/>
          <c:tx>
            <c:strRef>
              <c:f>Sheet1!$B$1</c:f>
              <c:strCache>
                <c:ptCount val="1"/>
                <c:pt idx="0">
                  <c:v>2020</c:v>
                </c:pt>
              </c:strCache>
            </c:strRef>
          </c:tx>
          <c:spPr>
            <a:solidFill>
              <a:sysClr val="window" lastClr="FFFFFF">
                <a:lumMod val="75000"/>
              </a:sysClr>
            </a:solidFill>
            <a:effectLst>
              <a:outerShdw blurRad="50800" dist="38100" dir="18900000" algn="b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0-EAC8-4437-98B7-4C6CBC393ADF}"/>
              </c:ext>
            </c:extLst>
          </c:dPt>
          <c:dPt>
            <c:idx val="1"/>
            <c:invertIfNegative val="0"/>
            <c:bubble3D val="0"/>
            <c:extLst>
              <c:ext xmlns:c16="http://schemas.microsoft.com/office/drawing/2014/chart" uri="{C3380CC4-5D6E-409C-BE32-E72D297353CC}">
                <c16:uniqueId val="{00000001-EAC8-4437-98B7-4C6CBC393ADF}"/>
              </c:ext>
            </c:extLst>
          </c:dPt>
          <c:dPt>
            <c:idx val="2"/>
            <c:invertIfNegative val="0"/>
            <c:bubble3D val="0"/>
            <c:extLst>
              <c:ext xmlns:c16="http://schemas.microsoft.com/office/drawing/2014/chart" uri="{C3380CC4-5D6E-409C-BE32-E72D297353CC}">
                <c16:uniqueId val="{00000002-EAC8-4437-98B7-4C6CBC393ADF}"/>
              </c:ext>
            </c:extLst>
          </c:dPt>
          <c:dLbls>
            <c:spPr>
              <a:noFill/>
              <a:ln>
                <a:noFill/>
              </a:ln>
              <a:effectLst/>
            </c:spPr>
            <c:txPr>
              <a:bodyPr wrap="square" lIns="38100" tIns="19050" rIns="38100" bIns="19050" anchor="ctr">
                <a:spAutoFit/>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January </c:v>
                </c:pt>
                <c:pt idx="1">
                  <c:v>February</c:v>
                </c:pt>
                <c:pt idx="2">
                  <c:v>March</c:v>
                </c:pt>
                <c:pt idx="3">
                  <c:v>April</c:v>
                </c:pt>
              </c:strCache>
            </c:strRef>
          </c:cat>
          <c:val>
            <c:numRef>
              <c:f>Sheet1!$B$2:$B$5</c:f>
              <c:numCache>
                <c:formatCode>#,##0</c:formatCode>
                <c:ptCount val="4"/>
                <c:pt idx="0">
                  <c:v>1240000</c:v>
                </c:pt>
                <c:pt idx="1">
                  <c:v>1290000</c:v>
                </c:pt>
                <c:pt idx="2">
                  <c:v>1310000</c:v>
                </c:pt>
                <c:pt idx="3">
                  <c:v>1290000</c:v>
                </c:pt>
              </c:numCache>
            </c:numRef>
          </c:val>
          <c:extLst>
            <c:ext xmlns:c16="http://schemas.microsoft.com/office/drawing/2014/chart" uri="{C3380CC4-5D6E-409C-BE32-E72D297353CC}">
              <c16:uniqueId val="{00000003-EAC8-4437-98B7-4C6CBC393ADF}"/>
            </c:ext>
          </c:extLst>
        </c:ser>
        <c:ser>
          <c:idx val="1"/>
          <c:order val="1"/>
          <c:tx>
            <c:strRef>
              <c:f>Sheet1!$C$1</c:f>
              <c:strCache>
                <c:ptCount val="1"/>
                <c:pt idx="0">
                  <c:v>2021</c:v>
                </c:pt>
              </c:strCache>
            </c:strRef>
          </c:tx>
          <c:spPr>
            <a:solidFill>
              <a:srgbClr val="00AEEF"/>
            </a:solidFill>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C8-4437-98B7-4C6CBC393ADF}"/>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C8-4437-98B7-4C6CBC393ADF}"/>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C8-4437-98B7-4C6CBC393ADF}"/>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C8-4437-98B7-4C6CBC393ADF}"/>
                </c:ext>
              </c:extLst>
            </c:dLbl>
            <c:spPr>
              <a:noFill/>
              <a:ln>
                <a:noFill/>
              </a:ln>
              <a:effectLst/>
            </c:spPr>
            <c:txPr>
              <a:bodyPr wrap="square" lIns="38100" tIns="19050" rIns="38100" bIns="19050" anchor="ctr">
                <a:spAutoFit/>
              </a:bodyPr>
              <a:lstStyle/>
              <a:p>
                <a:pPr>
                  <a:defRPr sz="1600"/>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Sheet1!$A$2:$A$5</c:f>
              <c:strCache>
                <c:ptCount val="4"/>
                <c:pt idx="0">
                  <c:v>January </c:v>
                </c:pt>
                <c:pt idx="1">
                  <c:v>February</c:v>
                </c:pt>
                <c:pt idx="2">
                  <c:v>March</c:v>
                </c:pt>
                <c:pt idx="3">
                  <c:v>April</c:v>
                </c:pt>
              </c:strCache>
            </c:strRef>
          </c:cat>
          <c:val>
            <c:numRef>
              <c:f>Sheet1!$C$2:$C$5</c:f>
              <c:numCache>
                <c:formatCode>#,##0</c:formatCode>
                <c:ptCount val="4"/>
                <c:pt idx="0">
                  <c:v>870000</c:v>
                </c:pt>
                <c:pt idx="1">
                  <c:v>870000</c:v>
                </c:pt>
                <c:pt idx="2">
                  <c:v>890000</c:v>
                </c:pt>
                <c:pt idx="3">
                  <c:v>990000</c:v>
                </c:pt>
              </c:numCache>
            </c:numRef>
          </c:val>
          <c:extLst>
            <c:ext xmlns:c16="http://schemas.microsoft.com/office/drawing/2014/chart" uri="{C3380CC4-5D6E-409C-BE32-E72D297353CC}">
              <c16:uniqueId val="{00000008-EAC8-4437-98B7-4C6CBC393ADF}"/>
            </c:ext>
          </c:extLst>
        </c:ser>
        <c:dLbls>
          <c:showLegendKey val="0"/>
          <c:showVal val="0"/>
          <c:showCatName val="0"/>
          <c:showSerName val="0"/>
          <c:showPercent val="0"/>
          <c:showBubbleSize val="0"/>
        </c:dLbls>
        <c:gapWidth val="20"/>
        <c:axId val="111521152"/>
        <c:axId val="122164352"/>
      </c:barChart>
      <c:catAx>
        <c:axId val="111521152"/>
        <c:scaling>
          <c:orientation val="minMax"/>
        </c:scaling>
        <c:delete val="0"/>
        <c:axPos val="b"/>
        <c:numFmt formatCode="General" sourceLinked="1"/>
        <c:majorTickMark val="out"/>
        <c:minorTickMark val="none"/>
        <c:tickLblPos val="nextTo"/>
        <c:spPr>
          <a:ln w="12700">
            <a:solidFill>
              <a:schemeClr val="tx1"/>
            </a:solidFill>
          </a:ln>
        </c:spPr>
        <c:crossAx val="122164352"/>
        <c:crosses val="autoZero"/>
        <c:auto val="1"/>
        <c:lblAlgn val="ctr"/>
        <c:lblOffset val="100"/>
        <c:noMultiLvlLbl val="0"/>
      </c:catAx>
      <c:valAx>
        <c:axId val="122164352"/>
        <c:scaling>
          <c:orientation val="minMax"/>
          <c:max val="1400000"/>
          <c:min val="500000"/>
        </c:scaling>
        <c:delete val="1"/>
        <c:axPos val="l"/>
        <c:numFmt formatCode="#,##0" sourceLinked="1"/>
        <c:majorTickMark val="out"/>
        <c:minorTickMark val="none"/>
        <c:tickLblPos val="nextTo"/>
        <c:crossAx val="111521152"/>
        <c:crosses val="autoZero"/>
        <c:crossBetween val="between"/>
      </c:valAx>
      <c:spPr>
        <a:noFill/>
        <a:ln w="25401">
          <a:noFill/>
        </a:ln>
      </c:spPr>
    </c:plotArea>
    <c:legend>
      <c:legendPos val="t"/>
      <c:layout>
        <c:manualLayout>
          <c:xMode val="edge"/>
          <c:yMode val="edge"/>
          <c:x val="2.0622238997930996E-2"/>
          <c:y val="9.7894985131687842E-3"/>
          <c:w val="0.31355214027063799"/>
          <c:h val="9.4356150342768952E-2"/>
        </c:manualLayout>
      </c:layout>
      <c:overlay val="0"/>
    </c:legend>
    <c:plotVisOnly val="1"/>
    <c:dispBlanksAs val="gap"/>
    <c:showDLblsOverMax val="0"/>
  </c:chart>
  <c:txPr>
    <a:bodyPr/>
    <a:lstStyle/>
    <a:p>
      <a:pPr>
        <a:defRPr sz="1800">
          <a:solidFill>
            <a:schemeClr val="tx1"/>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rgbClr val="72C45A"/>
            </a:solidFill>
            <a:ln>
              <a:noFill/>
            </a:ln>
            <a:effectLst/>
          </c:spPr>
          <c:invertIfNegative val="0"/>
          <c:dPt>
            <c:idx val="3"/>
            <c:invertIfNegative val="0"/>
            <c:bubble3D val="0"/>
            <c:spPr>
              <a:solidFill>
                <a:srgbClr val="0CADEF"/>
              </a:solidFill>
              <a:ln>
                <a:noFill/>
              </a:ln>
              <a:effectLst/>
            </c:spPr>
            <c:extLst>
              <c:ext xmlns:c16="http://schemas.microsoft.com/office/drawing/2014/chart" uri="{C3380CC4-5D6E-409C-BE32-E72D297353CC}">
                <c16:uniqueId val="{00000001-1ED8-4A45-8700-7D12A493D4EE}"/>
              </c:ext>
            </c:extLst>
          </c:dPt>
          <c:dPt>
            <c:idx val="4"/>
            <c:invertIfNegative val="0"/>
            <c:bubble3D val="0"/>
            <c:spPr>
              <a:solidFill>
                <a:srgbClr val="0CADEF"/>
              </a:solidFill>
              <a:ln>
                <a:noFill/>
              </a:ln>
              <a:effectLst/>
            </c:spPr>
            <c:extLst>
              <c:ext xmlns:c16="http://schemas.microsoft.com/office/drawing/2014/chart" uri="{C3380CC4-5D6E-409C-BE32-E72D297353CC}">
                <c16:uniqueId val="{00000003-1ED8-4A45-8700-7D12A493D4EE}"/>
              </c:ext>
            </c:extLst>
          </c:dPt>
          <c:dPt>
            <c:idx val="5"/>
            <c:invertIfNegative val="0"/>
            <c:bubble3D val="0"/>
            <c:spPr>
              <a:solidFill>
                <a:srgbClr val="0CADEF"/>
              </a:solidFill>
              <a:ln>
                <a:noFill/>
              </a:ln>
              <a:effectLst/>
            </c:spPr>
            <c:extLst>
              <c:ext xmlns:c16="http://schemas.microsoft.com/office/drawing/2014/chart" uri="{C3380CC4-5D6E-409C-BE32-E72D297353CC}">
                <c16:uniqueId val="{00000005-1ED8-4A45-8700-7D12A493D4EE}"/>
              </c:ext>
            </c:extLst>
          </c:dPt>
          <c:dPt>
            <c:idx val="6"/>
            <c:invertIfNegative val="0"/>
            <c:bubble3D val="0"/>
            <c:spPr>
              <a:solidFill>
                <a:srgbClr val="0CADEF"/>
              </a:solidFill>
              <a:ln>
                <a:noFill/>
              </a:ln>
              <a:effectLst/>
            </c:spPr>
            <c:extLst>
              <c:ext xmlns:c16="http://schemas.microsoft.com/office/drawing/2014/chart" uri="{C3380CC4-5D6E-409C-BE32-E72D297353CC}">
                <c16:uniqueId val="{00000007-1ED8-4A45-8700-7D12A493D4EE}"/>
              </c:ext>
            </c:extLst>
          </c:dPt>
          <c:dPt>
            <c:idx val="8"/>
            <c:invertIfNegative val="0"/>
            <c:bubble3D val="0"/>
            <c:spPr>
              <a:solidFill>
                <a:srgbClr val="0CADEF"/>
              </a:solidFill>
              <a:ln>
                <a:noFill/>
              </a:ln>
              <a:effectLst/>
            </c:spPr>
            <c:extLst>
              <c:ext xmlns:c16="http://schemas.microsoft.com/office/drawing/2014/chart" uri="{C3380CC4-5D6E-409C-BE32-E72D297353CC}">
                <c16:uniqueId val="{00000009-1ED8-4A45-8700-7D12A493D4EE}"/>
              </c:ext>
            </c:extLst>
          </c:dPt>
          <c:dLbls>
            <c:dLbl>
              <c:idx val="1"/>
              <c:layout>
                <c:manualLayout>
                  <c:x val="1.8098260443658192E-3"/>
                  <c:y val="0.1122284035147780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87B-4121-AC57-42AA4C4DACD6}"/>
                </c:ext>
              </c:extLst>
            </c:dLbl>
            <c:dLbl>
              <c:idx val="2"/>
              <c:layout>
                <c:manualLayout>
                  <c:x val="0"/>
                  <c:y val="0.1230617368481113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A4A-A448-BCA2-6B3F8563D552}"/>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MBA</c:v>
                </c:pt>
                <c:pt idx="1">
                  <c:v>NAR</c:v>
                </c:pt>
                <c:pt idx="2">
                  <c:v>Fannie Mae</c:v>
                </c:pt>
                <c:pt idx="3">
                  <c:v>Zelman</c:v>
                </c:pt>
                <c:pt idx="4">
                  <c:v>Freddie Mac</c:v>
                </c:pt>
                <c:pt idx="5">
                  <c:v>realtor.com</c:v>
                </c:pt>
                <c:pt idx="6">
                  <c:v>CoreLogic</c:v>
                </c:pt>
              </c:strCache>
            </c:strRef>
          </c:cat>
          <c:val>
            <c:numRef>
              <c:f>Sheet1!$B$2:$B$8</c:f>
              <c:numCache>
                <c:formatCode>0.0%</c:formatCode>
                <c:ptCount val="7"/>
                <c:pt idx="0">
                  <c:v>0.10299999999999999</c:v>
                </c:pt>
                <c:pt idx="1">
                  <c:v>9.1999999999999998E-2</c:v>
                </c:pt>
                <c:pt idx="2" formatCode="0%">
                  <c:v>0.08</c:v>
                </c:pt>
                <c:pt idx="3" formatCode="0%">
                  <c:v>7.0000000000000007E-2</c:v>
                </c:pt>
                <c:pt idx="4">
                  <c:v>6.6000000000000003E-2</c:v>
                </c:pt>
                <c:pt idx="5">
                  <c:v>5.7000000000000002E-2</c:v>
                </c:pt>
                <c:pt idx="6">
                  <c:v>2.8000000000000001E-2</c:v>
                </c:pt>
              </c:numCache>
            </c:numRef>
          </c:val>
          <c:extLst>
            <c:ext xmlns:c16="http://schemas.microsoft.com/office/drawing/2014/chart" uri="{C3380CC4-5D6E-409C-BE32-E72D297353CC}">
              <c16:uniqueId val="{0000000A-1ED8-4A45-8700-7D12A493D4EE}"/>
            </c:ext>
          </c:extLst>
        </c:ser>
        <c:dLbls>
          <c:showLegendKey val="0"/>
          <c:showVal val="0"/>
          <c:showCatName val="0"/>
          <c:showSerName val="0"/>
          <c:showPercent val="0"/>
          <c:showBubbleSize val="0"/>
        </c:dLbls>
        <c:gapWidth val="20"/>
        <c:overlap val="-27"/>
        <c:axId val="1026694144"/>
        <c:axId val="1023770976"/>
      </c:barChart>
      <c:catAx>
        <c:axId val="1026694144"/>
        <c:scaling>
          <c:orientation val="minMax"/>
        </c:scaling>
        <c:delete val="0"/>
        <c:axPos val="b"/>
        <c:numFmt formatCode="General" sourceLinked="1"/>
        <c:majorTickMark val="out"/>
        <c:minorTickMark val="none"/>
        <c:tickLblPos val="nextTo"/>
        <c:spPr>
          <a:noFill/>
          <a:ln w="38100" cap="flat" cmpd="sng" algn="ctr">
            <a:solidFill>
              <a:schemeClr val="bg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23770976"/>
        <c:crosses val="autoZero"/>
        <c:auto val="1"/>
        <c:lblAlgn val="ctr"/>
        <c:lblOffset val="100"/>
        <c:noMultiLvlLbl val="0"/>
      </c:catAx>
      <c:valAx>
        <c:axId val="1023770976"/>
        <c:scaling>
          <c:orientation val="minMax"/>
          <c:min val="0"/>
        </c:scaling>
        <c:delete val="1"/>
        <c:axPos val="l"/>
        <c:numFmt formatCode="0.0%" sourceLinked="1"/>
        <c:majorTickMark val="out"/>
        <c:minorTickMark val="none"/>
        <c:tickLblPos val="nextTo"/>
        <c:crossAx val="1026694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rgbClr val="72C45A"/>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2021</c:v>
                </c:pt>
                <c:pt idx="1">
                  <c:v>2022</c:v>
                </c:pt>
                <c:pt idx="2">
                  <c:v>2023</c:v>
                </c:pt>
                <c:pt idx="3">
                  <c:v>2024</c:v>
                </c:pt>
                <c:pt idx="4">
                  <c:v>2025</c:v>
                </c:pt>
                <c:pt idx="5">
                  <c:v>2026</c:v>
                </c:pt>
              </c:strCache>
            </c:strRef>
          </c:cat>
          <c:val>
            <c:numRef>
              <c:f>Sheet1!$B$2:$B$7</c:f>
              <c:numCache>
                <c:formatCode>"$"#,##0_);[Red]\("$"#,##0\)</c:formatCode>
                <c:ptCount val="6"/>
                <c:pt idx="0">
                  <c:v>350000</c:v>
                </c:pt>
                <c:pt idx="1">
                  <c:v>371000</c:v>
                </c:pt>
                <c:pt idx="2">
                  <c:v>387695</c:v>
                </c:pt>
                <c:pt idx="3">
                  <c:v>403203</c:v>
                </c:pt>
                <c:pt idx="4">
                  <c:v>417718</c:v>
                </c:pt>
                <c:pt idx="5">
                  <c:v>432338</c:v>
                </c:pt>
              </c:numCache>
            </c:numRef>
          </c:val>
          <c:extLst>
            <c:ext xmlns:c16="http://schemas.microsoft.com/office/drawing/2014/chart" uri="{C3380CC4-5D6E-409C-BE32-E72D297353CC}">
              <c16:uniqueId val="{00000000-7535-BB48-A7F7-05E942875A95}"/>
            </c:ext>
          </c:extLst>
        </c:ser>
        <c:dLbls>
          <c:showLegendKey val="0"/>
          <c:showVal val="0"/>
          <c:showCatName val="0"/>
          <c:showSerName val="0"/>
          <c:showPercent val="0"/>
          <c:showBubbleSize val="0"/>
        </c:dLbls>
        <c:gapWidth val="20"/>
        <c:overlap val="-27"/>
        <c:axId val="55340960"/>
        <c:axId val="55339296"/>
      </c:barChart>
      <c:catAx>
        <c:axId val="55340960"/>
        <c:scaling>
          <c:orientation val="minMax"/>
        </c:scaling>
        <c:delete val="0"/>
        <c:axPos val="b"/>
        <c:numFmt formatCode="General" sourceLinked="1"/>
        <c:majorTickMark val="out"/>
        <c:minorTickMark val="none"/>
        <c:tickLblPos val="nextTo"/>
        <c:spPr>
          <a:noFill/>
          <a:ln w="381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5339296"/>
        <c:crosses val="autoZero"/>
        <c:auto val="1"/>
        <c:lblAlgn val="ctr"/>
        <c:lblOffset val="100"/>
        <c:noMultiLvlLbl val="1"/>
      </c:catAx>
      <c:valAx>
        <c:axId val="55339296"/>
        <c:scaling>
          <c:orientation val="minMax"/>
          <c:min val="200000"/>
        </c:scaling>
        <c:delete val="1"/>
        <c:axPos val="l"/>
        <c:numFmt formatCode="&quot;$&quot;#,##0_);[Red]\(&quot;$&quot;#,##0\)" sourceLinked="1"/>
        <c:majorTickMark val="out"/>
        <c:minorTickMark val="none"/>
        <c:tickLblPos val="nextTo"/>
        <c:crossAx val="55340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3931126"/>
      </p:ext>
    </p:extLst>
  </p:cSld>
  <p:clrMap bg1="lt1" tx1="dk1" bg2="lt2" tx2="dk2" accent1="accent1" accent2="accent2" accent3="accent3" accent4="accent4" accent5="accent5" accent6="accent6" hlink="hlink" folHlink="folHlink"/>
  <p:notesStyle>
    <a:lvl1pPr marL="0" algn="l" defTabSz="910171" rtl="0" eaLnBrk="1" latinLnBrk="0" hangingPunct="1">
      <a:defRPr sz="1194" kern="1200">
        <a:solidFill>
          <a:schemeClr val="tx1"/>
        </a:solidFill>
        <a:latin typeface="+mn-lt"/>
        <a:ea typeface="+mn-ea"/>
        <a:cs typeface="+mn-cs"/>
      </a:defRPr>
    </a:lvl1pPr>
    <a:lvl2pPr marL="455086" algn="l" defTabSz="910171" rtl="0" eaLnBrk="1" latinLnBrk="0" hangingPunct="1">
      <a:defRPr sz="1194" kern="1200">
        <a:solidFill>
          <a:schemeClr val="tx1"/>
        </a:solidFill>
        <a:latin typeface="+mn-lt"/>
        <a:ea typeface="+mn-ea"/>
        <a:cs typeface="+mn-cs"/>
      </a:defRPr>
    </a:lvl2pPr>
    <a:lvl3pPr marL="910171" algn="l" defTabSz="910171" rtl="0" eaLnBrk="1" latinLnBrk="0" hangingPunct="1">
      <a:defRPr sz="1194" kern="1200">
        <a:solidFill>
          <a:schemeClr val="tx1"/>
        </a:solidFill>
        <a:latin typeface="+mn-lt"/>
        <a:ea typeface="+mn-ea"/>
        <a:cs typeface="+mn-cs"/>
      </a:defRPr>
    </a:lvl3pPr>
    <a:lvl4pPr marL="1365257" algn="l" defTabSz="910171" rtl="0" eaLnBrk="1" latinLnBrk="0" hangingPunct="1">
      <a:defRPr sz="1194" kern="1200">
        <a:solidFill>
          <a:schemeClr val="tx1"/>
        </a:solidFill>
        <a:latin typeface="+mn-lt"/>
        <a:ea typeface="+mn-ea"/>
        <a:cs typeface="+mn-cs"/>
      </a:defRPr>
    </a:lvl4pPr>
    <a:lvl5pPr marL="1820342" algn="l" defTabSz="910171" rtl="0" eaLnBrk="1" latinLnBrk="0" hangingPunct="1">
      <a:defRPr sz="1194" kern="1200">
        <a:solidFill>
          <a:schemeClr val="tx1"/>
        </a:solidFill>
        <a:latin typeface="+mn-lt"/>
        <a:ea typeface="+mn-ea"/>
        <a:cs typeface="+mn-cs"/>
      </a:defRPr>
    </a:lvl5pPr>
    <a:lvl6pPr marL="2275428" algn="l" defTabSz="910171" rtl="0" eaLnBrk="1" latinLnBrk="0" hangingPunct="1">
      <a:defRPr sz="1194" kern="1200">
        <a:solidFill>
          <a:schemeClr val="tx1"/>
        </a:solidFill>
        <a:latin typeface="+mn-lt"/>
        <a:ea typeface="+mn-ea"/>
        <a:cs typeface="+mn-cs"/>
      </a:defRPr>
    </a:lvl6pPr>
    <a:lvl7pPr marL="2730515" algn="l" defTabSz="910171" rtl="0" eaLnBrk="1" latinLnBrk="0" hangingPunct="1">
      <a:defRPr sz="1194" kern="1200">
        <a:solidFill>
          <a:schemeClr val="tx1"/>
        </a:solidFill>
        <a:latin typeface="+mn-lt"/>
        <a:ea typeface="+mn-ea"/>
        <a:cs typeface="+mn-cs"/>
      </a:defRPr>
    </a:lvl7pPr>
    <a:lvl8pPr marL="3185600" algn="l" defTabSz="910171" rtl="0" eaLnBrk="1" latinLnBrk="0" hangingPunct="1">
      <a:defRPr sz="1194" kern="1200">
        <a:solidFill>
          <a:schemeClr val="tx1"/>
        </a:solidFill>
        <a:latin typeface="+mn-lt"/>
        <a:ea typeface="+mn-ea"/>
        <a:cs typeface="+mn-cs"/>
      </a:defRPr>
    </a:lvl8pPr>
    <a:lvl9pPr marL="3640686" algn="l" defTabSz="910171" rtl="0" eaLnBrk="1" latinLnBrk="0" hangingPunct="1">
      <a:defRPr sz="119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keepingcurrentmatters.com/2020/06/29/what-are-experts-saying-about-the-rest-of-202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keepingcurrentmatters.com/2020/06/29/what-are-experts-saying-about-the-rest-of-202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keepingcurrentmatters.com/2020/06/29/what-are-experts-saying-about-the-rest-of-202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keepingcurrentmatters.com/2020/06/29/what-are-experts-saying-about-the-rest-of-202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71174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pPr marL="0" marR="0" lvl="0" indent="0" algn="l" defTabSz="909619" rtl="0" eaLnBrk="1" fontAlgn="auto" latinLnBrk="0" hangingPunct="1">
              <a:lnSpc>
                <a:spcPct val="100000"/>
              </a:lnSpc>
              <a:spcBef>
                <a:spcPts val="0"/>
              </a:spcBef>
              <a:spcAft>
                <a:spcPts val="0"/>
              </a:spcAft>
              <a:buClrTx/>
              <a:buSzTx/>
              <a:buFontTx/>
              <a:buNone/>
              <a:tabLst/>
              <a:defRPr/>
            </a:pPr>
            <a:r>
              <a:rPr lang="en-US" dirty="0"/>
              <a:t>https://www.unitedvanlines.com/newsroom/movers-study-2020</a:t>
            </a:r>
          </a:p>
          <a:p>
            <a:pPr marL="0" marR="0" lvl="0" indent="0" algn="l" defTabSz="909619" rtl="0" eaLnBrk="1" fontAlgn="auto" latinLnBrk="0" hangingPunct="1">
              <a:lnSpc>
                <a:spcPct val="100000"/>
              </a:lnSpc>
              <a:spcBef>
                <a:spcPts val="0"/>
              </a:spcBef>
              <a:spcAft>
                <a:spcPts val="0"/>
              </a:spcAft>
              <a:buClrTx/>
              <a:buSzTx/>
              <a:buFontTx/>
              <a:buNone/>
              <a:tabLst/>
              <a:defRPr/>
            </a:pPr>
            <a:r>
              <a:rPr lang="en-US" dirty="0"/>
              <a:t>https://www.apartmentlist.com/research/remote-work-wealthy-americans-moving-again</a:t>
            </a:r>
          </a:p>
        </p:txBody>
      </p:sp>
    </p:spTree>
    <p:extLst>
      <p:ext uri="{BB962C8B-B14F-4D97-AF65-F5344CB8AC3E}">
        <p14:creationId xmlns:p14="http://schemas.microsoft.com/office/powerpoint/2010/main" val="72983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r>
              <a:rPr lang="en-US" dirty="0"/>
              <a:t>https://runrepeat.com/fitness-trends</a:t>
            </a:r>
          </a:p>
          <a:p>
            <a:r>
              <a:rPr lang="en-US" dirty="0"/>
              <a:t>https://www.bhg.com/home-improvement/porch/outdoor-rooms/2021-outdoor-living-trends/</a:t>
            </a:r>
          </a:p>
        </p:txBody>
      </p:sp>
      <p:sp>
        <p:nvSpPr>
          <p:cNvPr id="4" name="Slide Number Placeholder 3"/>
          <p:cNvSpPr>
            <a:spLocks noGrp="1"/>
          </p:cNvSpPr>
          <p:nvPr>
            <p:ph type="sldNum" sz="quarter" idx="5"/>
          </p:nvPr>
        </p:nvSpPr>
        <p:spPr/>
        <p:txBody>
          <a:bodyPr/>
          <a:lstStyle/>
          <a:p>
            <a:fld id="{564A7694-F0F1-42C9-BC56-1663342B6C63}" type="slidenum">
              <a:rPr lang="en-US" smtClean="0"/>
              <a:t>11</a:t>
            </a:fld>
            <a:endParaRPr lang="en-US"/>
          </a:p>
        </p:txBody>
      </p:sp>
    </p:spTree>
    <p:extLst>
      <p:ext uri="{BB962C8B-B14F-4D97-AF65-F5344CB8AC3E}">
        <p14:creationId xmlns:p14="http://schemas.microsoft.com/office/powerpoint/2010/main" val="3732893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pPr marL="0" marR="0" lvl="0" indent="0" algn="l" defTabSz="910171" rtl="0" eaLnBrk="1" fontAlgn="auto" latinLnBrk="0" hangingPunct="1">
              <a:lnSpc>
                <a:spcPct val="100000"/>
              </a:lnSpc>
              <a:spcBef>
                <a:spcPts val="0"/>
              </a:spcBef>
              <a:spcAft>
                <a:spcPts val="0"/>
              </a:spcAft>
              <a:buClrTx/>
              <a:buSzTx/>
              <a:buFontTx/>
              <a:buNone/>
              <a:tabLst/>
              <a:defRPr/>
            </a:pPr>
            <a:r>
              <a:rPr lang="en-US" dirty="0"/>
              <a:t>https://www.metrostudy.com/press/remodeling-magazine-releases-2019-cost-vs-value-report/</a:t>
            </a:r>
          </a:p>
          <a:p>
            <a:pPr marL="0" marR="0" lvl="0" indent="0" algn="l" defTabSz="910171" rtl="0" eaLnBrk="1" fontAlgn="auto" latinLnBrk="0" hangingPunct="1">
              <a:lnSpc>
                <a:spcPct val="100000"/>
              </a:lnSpc>
              <a:spcBef>
                <a:spcPts val="0"/>
              </a:spcBef>
              <a:spcAft>
                <a:spcPts val="0"/>
              </a:spcAft>
              <a:buClrTx/>
              <a:buSzTx/>
              <a:buFontTx/>
              <a:buNone/>
              <a:tabLst/>
              <a:defRPr/>
            </a:pPr>
            <a:r>
              <a:rPr lang="en-US" dirty="0"/>
              <a:t>https://cdn.nar.realtor/sites/default/files/documents/REALTOR_Confidence_Index_052021.pdf</a:t>
            </a:r>
          </a:p>
          <a:p>
            <a:pPr marL="0" marR="0" lvl="0" indent="0" algn="l" defTabSz="910171" rtl="0" eaLnBrk="1" fontAlgn="auto" latinLnBrk="0" hangingPunct="1">
              <a:lnSpc>
                <a:spcPct val="100000"/>
              </a:lnSpc>
              <a:spcBef>
                <a:spcPts val="0"/>
              </a:spcBef>
              <a:spcAft>
                <a:spcPts val="0"/>
              </a:spcAft>
              <a:buClrTx/>
              <a:buSzTx/>
              <a:buFontTx/>
              <a:buNone/>
              <a:tabLst/>
              <a:defRPr/>
            </a:pPr>
            <a:r>
              <a:rPr lang="en-US" dirty="0"/>
              <a:t>https://www.nar.realtor/newsroom/existing-home-sales-decline-2-7-in-april</a:t>
            </a:r>
          </a:p>
        </p:txBody>
      </p:sp>
    </p:spTree>
    <p:extLst>
      <p:ext uri="{BB962C8B-B14F-4D97-AF65-F5344CB8AC3E}">
        <p14:creationId xmlns:p14="http://schemas.microsoft.com/office/powerpoint/2010/main" val="2046506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r>
              <a:rPr lang="en-US" dirty="0">
                <a:hlinkClick r:id="rId3"/>
              </a:rPr>
              <a:t>https://www.energy.gov/eere/buildings/energy-star</a:t>
            </a:r>
          </a:p>
        </p:txBody>
      </p:sp>
    </p:spTree>
    <p:extLst>
      <p:ext uri="{BB962C8B-B14F-4D97-AF65-F5344CB8AC3E}">
        <p14:creationId xmlns:p14="http://schemas.microsoft.com/office/powerpoint/2010/main" val="1256535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r>
              <a:rPr lang="en-US" dirty="0">
                <a:hlinkClick r:id="rId3"/>
              </a:rPr>
              <a:t>https://www.cdc.gov/coronavirus/2019-ncov/community/organizations/construction-workers.html</a:t>
            </a:r>
          </a:p>
        </p:txBody>
      </p:sp>
    </p:spTree>
    <p:extLst>
      <p:ext uri="{BB962C8B-B14F-4D97-AF65-F5344CB8AC3E}">
        <p14:creationId xmlns:p14="http://schemas.microsoft.com/office/powerpoint/2010/main" val="3907374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r>
              <a:rPr lang="en-US" dirty="0"/>
              <a:t>https://</a:t>
            </a:r>
            <a:r>
              <a:rPr lang="en-US" dirty="0" err="1"/>
              <a:t>www.nar.realtor</a:t>
            </a:r>
            <a:r>
              <a:rPr lang="en-US" dirty="0"/>
              <a:t>/coronavirus-a-guide-for-realtors</a:t>
            </a:r>
          </a:p>
          <a:p>
            <a:r>
              <a:rPr lang="en-US" dirty="0"/>
              <a:t>https://</a:t>
            </a:r>
            <a:r>
              <a:rPr lang="en-US" dirty="0" err="1"/>
              <a:t>www.nar.realtor</a:t>
            </a:r>
            <a:r>
              <a:rPr lang="en-US" dirty="0"/>
              <a:t>/research-and-statistics/research-reports/home-buyer-and-seller-generational-trends</a:t>
            </a:r>
          </a:p>
        </p:txBody>
      </p:sp>
    </p:spTree>
    <p:extLst>
      <p:ext uri="{BB962C8B-B14F-4D97-AF65-F5344CB8AC3E}">
        <p14:creationId xmlns:p14="http://schemas.microsoft.com/office/powerpoint/2010/main" val="858274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r>
              <a:rPr lang="en-US" dirty="0"/>
              <a:t>http://images.infofreddiemac.com/Web/FreddieMac/%7B129012f0-f54d-41b2-88e2-a12f1fbd1063%7D_Real_Estate_Association_2020_Research_Report_Published.pdf</a:t>
            </a:r>
          </a:p>
          <a:p>
            <a:r>
              <a:rPr lang="en-US" dirty="0"/>
              <a:t>https://www.nar.realtor/coronavirus-a-guide-for-realtors%C2%AE</a:t>
            </a:r>
          </a:p>
        </p:txBody>
      </p:sp>
    </p:spTree>
    <p:extLst>
      <p:ext uri="{BB962C8B-B14F-4D97-AF65-F5344CB8AC3E}">
        <p14:creationId xmlns:p14="http://schemas.microsoft.com/office/powerpoint/2010/main" val="836511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endParaRPr lang="en-US" dirty="0"/>
          </a:p>
        </p:txBody>
      </p:sp>
    </p:spTree>
    <p:extLst>
      <p:ext uri="{BB962C8B-B14F-4D97-AF65-F5344CB8AC3E}">
        <p14:creationId xmlns:p14="http://schemas.microsoft.com/office/powerpoint/2010/main" val="108482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r>
              <a:rPr lang="en-US" dirty="0"/>
              <a:t>https://</a:t>
            </a:r>
            <a:r>
              <a:rPr lang="en-US" dirty="0" err="1"/>
              <a:t>www.mba.org</a:t>
            </a:r>
            <a:r>
              <a:rPr lang="en-US" dirty="0"/>
              <a:t>/news-research-and-resources/research-and-economics/forecasts-and-commentary</a:t>
            </a:r>
          </a:p>
          <a:p>
            <a:r>
              <a:rPr lang="en-US" dirty="0"/>
              <a:t>https://</a:t>
            </a:r>
            <a:r>
              <a:rPr lang="en-US" dirty="0" err="1"/>
              <a:t>www.fanniemae.com</a:t>
            </a:r>
            <a:r>
              <a:rPr lang="en-US" dirty="0"/>
              <a:t>/media/38961/display</a:t>
            </a:r>
          </a:p>
          <a:p>
            <a:r>
              <a:rPr lang="fr-FR" dirty="0"/>
              <a:t>https://</a:t>
            </a:r>
            <a:r>
              <a:rPr lang="fr-FR" dirty="0" err="1"/>
              <a:t>www.zelmanassociates.com</a:t>
            </a:r>
            <a:r>
              <a:rPr lang="fr-FR" dirty="0"/>
              <a:t>/ (suscription </a:t>
            </a:r>
            <a:r>
              <a:rPr lang="fr-FR" dirty="0" err="1"/>
              <a:t>required</a:t>
            </a:r>
            <a:r>
              <a:rPr lang="fr-FR" dirty="0"/>
              <a:t>)</a:t>
            </a:r>
          </a:p>
          <a:p>
            <a:r>
              <a:rPr lang="fr-FR" dirty="0"/>
              <a:t>https://</a:t>
            </a:r>
            <a:r>
              <a:rPr lang="fr-FR" dirty="0" err="1"/>
              <a:t>cdn.nar.realtor</a:t>
            </a:r>
            <a:r>
              <a:rPr lang="fr-FR" dirty="0"/>
              <a:t>/sites/default/files/documents/2021-05-13-realtors-legislative-meetings-residential-economic-issues-and-trends-forum-lawrence-yun-presentation-slides-05-13-2021.pdf</a:t>
            </a:r>
          </a:p>
          <a:p>
            <a:r>
              <a:rPr lang="fr-FR" dirty="0"/>
              <a:t>http://</a:t>
            </a:r>
            <a:r>
              <a:rPr lang="fr-FR" dirty="0" err="1"/>
              <a:t>www.freddiemac.com</a:t>
            </a:r>
            <a:r>
              <a:rPr lang="fr-FR" dirty="0"/>
              <a:t>/</a:t>
            </a:r>
            <a:r>
              <a:rPr lang="fr-FR" dirty="0" err="1"/>
              <a:t>research</a:t>
            </a:r>
            <a:r>
              <a:rPr lang="fr-FR" dirty="0"/>
              <a:t>/</a:t>
            </a:r>
            <a:r>
              <a:rPr lang="fr-FR" dirty="0" err="1"/>
              <a:t>forecast</a:t>
            </a:r>
            <a:r>
              <a:rPr lang="fr-FR" dirty="0"/>
              <a:t>/20210414_quarterly_economic_forecast.page?</a:t>
            </a:r>
          </a:p>
          <a:p>
            <a:r>
              <a:rPr lang="fr-FR" dirty="0"/>
              <a:t>https://</a:t>
            </a:r>
            <a:r>
              <a:rPr lang="fr-FR" dirty="0" err="1"/>
              <a:t>www.realtor.com</a:t>
            </a:r>
            <a:r>
              <a:rPr lang="fr-FR" dirty="0"/>
              <a:t>/</a:t>
            </a:r>
            <a:r>
              <a:rPr lang="fr-FR" dirty="0" err="1"/>
              <a:t>research</a:t>
            </a:r>
            <a:r>
              <a:rPr lang="fr-FR" dirty="0"/>
              <a:t>/2021-national-housing-forecast/</a:t>
            </a:r>
          </a:p>
          <a:p>
            <a:r>
              <a:rPr lang="fr-FR" dirty="0"/>
              <a:t>https://</a:t>
            </a:r>
            <a:r>
              <a:rPr lang="fr-FR" dirty="0" err="1"/>
              <a:t>www.corelogic.com</a:t>
            </a:r>
            <a:r>
              <a:rPr lang="fr-FR" dirty="0"/>
              <a:t>/insights-</a:t>
            </a:r>
            <a:r>
              <a:rPr lang="fr-FR" dirty="0" err="1"/>
              <a:t>download</a:t>
            </a:r>
            <a:r>
              <a:rPr lang="fr-FR" dirty="0"/>
              <a:t>/home-</a:t>
            </a:r>
            <a:r>
              <a:rPr lang="fr-FR" dirty="0" err="1"/>
              <a:t>price</a:t>
            </a:r>
            <a:r>
              <a:rPr lang="fr-FR" dirty="0"/>
              <a:t>-</a:t>
            </a:r>
            <a:r>
              <a:rPr lang="fr-FR" dirty="0" err="1"/>
              <a:t>index.aspx</a:t>
            </a:r>
            <a:endParaRPr lang="fr-FR" dirty="0"/>
          </a:p>
          <a:p>
            <a:r>
              <a:rPr lang="en-US" dirty="0"/>
              <a:t>https://www.nar.realtor/research-and-statistics</a:t>
            </a:r>
          </a:p>
          <a:p>
            <a:r>
              <a:rPr lang="en-US" dirty="0"/>
              <a:t>https://cdn.nar.realtor/sites/default/files/documents/forecast-Q1-2021-us-economic-outlook-01-30-2021.pdf</a:t>
            </a:r>
          </a:p>
        </p:txBody>
      </p:sp>
    </p:spTree>
    <p:extLst>
      <p:ext uri="{BB962C8B-B14F-4D97-AF65-F5344CB8AC3E}">
        <p14:creationId xmlns:p14="http://schemas.microsoft.com/office/powerpoint/2010/main" val="1689489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endParaRPr lang="en-US" dirty="0"/>
          </a:p>
        </p:txBody>
      </p:sp>
    </p:spTree>
    <p:extLst>
      <p:ext uri="{BB962C8B-B14F-4D97-AF65-F5344CB8AC3E}">
        <p14:creationId xmlns:p14="http://schemas.microsoft.com/office/powerpoint/2010/main" val="185379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endParaRPr lang="en-US" dirty="0"/>
          </a:p>
        </p:txBody>
      </p:sp>
    </p:spTree>
    <p:extLst>
      <p:ext uri="{BB962C8B-B14F-4D97-AF65-F5344CB8AC3E}">
        <p14:creationId xmlns:p14="http://schemas.microsoft.com/office/powerpoint/2010/main" val="2785707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endParaRPr lang="en-US" dirty="0"/>
          </a:p>
        </p:txBody>
      </p:sp>
    </p:spTree>
    <p:extLst>
      <p:ext uri="{BB962C8B-B14F-4D97-AF65-F5344CB8AC3E}">
        <p14:creationId xmlns:p14="http://schemas.microsoft.com/office/powerpoint/2010/main" val="2367251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pPr marL="0" marR="0" lvl="0" indent="0" algn="l" defTabSz="909619" rtl="0" eaLnBrk="1" fontAlgn="auto" latinLnBrk="0" hangingPunct="1">
              <a:lnSpc>
                <a:spcPct val="100000"/>
              </a:lnSpc>
              <a:spcBef>
                <a:spcPts val="0"/>
              </a:spcBef>
              <a:spcAft>
                <a:spcPts val="0"/>
              </a:spcAft>
              <a:buClrTx/>
              <a:buSzTx/>
              <a:buFontTx/>
              <a:buNone/>
              <a:tabLst/>
              <a:defRPr/>
            </a:pPr>
            <a:r>
              <a:rPr lang="en-US" dirty="0"/>
              <a:t>https://</a:t>
            </a:r>
            <a:r>
              <a:rPr lang="en-US" dirty="0" err="1"/>
              <a:t>cdn.nar.realtor</a:t>
            </a:r>
            <a:r>
              <a:rPr lang="en-US" dirty="0"/>
              <a:t>/sites/default/files/documents/REALTOR_Confidence_Index_052021.pdf</a:t>
            </a:r>
          </a:p>
          <a:p>
            <a:pPr marL="0" marR="0" lvl="0" indent="0" algn="l" defTabSz="909619" rtl="0" eaLnBrk="1" fontAlgn="auto" latinLnBrk="0" hangingPunct="1">
              <a:lnSpc>
                <a:spcPct val="100000"/>
              </a:lnSpc>
              <a:spcBef>
                <a:spcPts val="0"/>
              </a:spcBef>
              <a:spcAft>
                <a:spcPts val="0"/>
              </a:spcAft>
              <a:buClrTx/>
              <a:buSzTx/>
              <a:buFontTx/>
              <a:buNone/>
              <a:tabLst/>
              <a:defRPr/>
            </a:pPr>
            <a:r>
              <a:rPr lang="en-US" dirty="0"/>
              <a:t>https://money.com/covid-housing-shortage-timeline-sellers/</a:t>
            </a:r>
          </a:p>
        </p:txBody>
      </p:sp>
    </p:spTree>
    <p:extLst>
      <p:ext uri="{BB962C8B-B14F-4D97-AF65-F5344CB8AC3E}">
        <p14:creationId xmlns:p14="http://schemas.microsoft.com/office/powerpoint/2010/main" val="2242141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r>
              <a:rPr lang="en-US" dirty="0"/>
              <a:t>https://www.nar.realtor/research-and-statistics/housing-statistics/existing-home-sales</a:t>
            </a:r>
          </a:p>
          <a:p>
            <a:r>
              <a:rPr lang="en-US" dirty="0"/>
              <a:t>https://cdn.nar.realtor/sites/default/files/documents/ehs-04-2021-single-family-only-2021-05-21.pdf</a:t>
            </a:r>
          </a:p>
          <a:p>
            <a:r>
              <a:rPr lang="en-US" dirty="0"/>
              <a:t>https://www.census.gov/construction/nrs/pdf/newressales.pdf</a:t>
            </a:r>
          </a:p>
        </p:txBody>
      </p:sp>
      <p:sp>
        <p:nvSpPr>
          <p:cNvPr id="4" name="Slide Number Placeholder 3"/>
          <p:cNvSpPr>
            <a:spLocks noGrp="1"/>
          </p:cNvSpPr>
          <p:nvPr>
            <p:ph type="sldNum" sz="quarter" idx="5"/>
          </p:nvPr>
        </p:nvSpPr>
        <p:spPr/>
        <p:txBody>
          <a:bodyPr/>
          <a:lstStyle/>
          <a:p>
            <a:fld id="{564A7694-F0F1-42C9-BC56-1663342B6C63}" type="slidenum">
              <a:rPr lang="en-US" smtClean="0"/>
              <a:t>4</a:t>
            </a:fld>
            <a:endParaRPr lang="en-US"/>
          </a:p>
        </p:txBody>
      </p:sp>
    </p:spTree>
    <p:extLst>
      <p:ext uri="{BB962C8B-B14F-4D97-AF65-F5344CB8AC3E}">
        <p14:creationId xmlns:p14="http://schemas.microsoft.com/office/powerpoint/2010/main" val="1576399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r>
              <a:rPr lang="en-US" dirty="0">
                <a:hlinkClick r:id="rId3"/>
              </a:rPr>
              <a:t>https://www.realtor.com/research/video-weekly-economic-and-housing-market-update-may-28-2021/</a:t>
            </a:r>
          </a:p>
          <a:p>
            <a:r>
              <a:rPr lang="en-US" dirty="0">
                <a:hlinkClick r:id="rId3"/>
              </a:rPr>
              <a:t>https://www.nar.realtor/blogs/economists-outlook/how-are-buyers-coping-in-a-highly-competitive-housing-market</a:t>
            </a:r>
          </a:p>
          <a:p>
            <a:r>
              <a:rPr lang="en-US" dirty="0">
                <a:hlinkClick r:id="rId3"/>
              </a:rPr>
              <a:t>http://www.freddiemac.com/research/forecast/20210414_quarterly_economic_forecast.page?</a:t>
            </a:r>
          </a:p>
          <a:p>
            <a:r>
              <a:rPr lang="en-US" dirty="0">
                <a:hlinkClick r:id="rId3"/>
              </a:rPr>
              <a:t>https://money.com/coronavirus-spring-home-buying-outlook-tips/</a:t>
            </a:r>
          </a:p>
        </p:txBody>
      </p:sp>
    </p:spTree>
    <p:extLst>
      <p:ext uri="{BB962C8B-B14F-4D97-AF65-F5344CB8AC3E}">
        <p14:creationId xmlns:p14="http://schemas.microsoft.com/office/powerpoint/2010/main" val="1401778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r>
              <a:rPr lang="en-US" dirty="0"/>
              <a:t>https://www.corelogic.com/insights-download/home-price-index.aspx</a:t>
            </a:r>
          </a:p>
          <a:p>
            <a:r>
              <a:rPr lang="en-US" dirty="0"/>
              <a:t>https://money.com/covid-housing-shortage-timeline-sellers/</a:t>
            </a:r>
          </a:p>
          <a:p>
            <a:endParaRPr lang="en-US" dirty="0"/>
          </a:p>
        </p:txBody>
      </p:sp>
    </p:spTree>
    <p:extLst>
      <p:ext uri="{BB962C8B-B14F-4D97-AF65-F5344CB8AC3E}">
        <p14:creationId xmlns:p14="http://schemas.microsoft.com/office/powerpoint/2010/main" val="4002213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r>
              <a:rPr lang="en-US" dirty="0"/>
              <a:t>https://www.mba.org/news-research-and-resources/research-and-economics/forecasts-and-commentary</a:t>
            </a:r>
          </a:p>
          <a:p>
            <a:r>
              <a:rPr lang="en-US" dirty="0"/>
              <a:t>https://www.fanniemae.com/media/38961/display</a:t>
            </a:r>
          </a:p>
          <a:p>
            <a:r>
              <a:rPr lang="fr-FR" dirty="0"/>
              <a:t>https://www.zelmanassociates.com/ (suscription </a:t>
            </a:r>
            <a:r>
              <a:rPr lang="fr-FR" dirty="0" err="1"/>
              <a:t>required</a:t>
            </a:r>
            <a:r>
              <a:rPr lang="fr-FR" dirty="0"/>
              <a:t>)</a:t>
            </a:r>
          </a:p>
          <a:p>
            <a:r>
              <a:rPr lang="fr-FR" dirty="0"/>
              <a:t>https://cdn.nar.realtor/sites/default/files/documents/2021-05-13-realtors-legislative-meetings-residential-economic-issues-and-trends-forum-lawrence-yun-presentation-slides-05-13-2021.pdf</a:t>
            </a:r>
          </a:p>
          <a:p>
            <a:r>
              <a:rPr lang="fr-FR" dirty="0"/>
              <a:t>http://www.freddiemac.com/research/forecast/20210414_quarterly_economic_forecast.page?</a:t>
            </a:r>
          </a:p>
          <a:p>
            <a:r>
              <a:rPr lang="fr-FR" dirty="0"/>
              <a:t>https://www.realtor.com/research/2021-national-housing-forecast/</a:t>
            </a:r>
          </a:p>
          <a:p>
            <a:r>
              <a:rPr lang="fr-FR" dirty="0"/>
              <a:t>https://www.corelogic.com/insights-download/home-price-index.aspx</a:t>
            </a:r>
          </a:p>
        </p:txBody>
      </p:sp>
    </p:spTree>
    <p:extLst>
      <p:ext uri="{BB962C8B-B14F-4D97-AF65-F5344CB8AC3E}">
        <p14:creationId xmlns:p14="http://schemas.microsoft.com/office/powerpoint/2010/main" val="3254291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r>
              <a:rPr lang="en-US" dirty="0"/>
              <a:t>https://www.corelogic.com/insights-download/homeowner-equity-report.aspx</a:t>
            </a:r>
          </a:p>
        </p:txBody>
      </p:sp>
    </p:spTree>
    <p:extLst>
      <p:ext uri="{BB962C8B-B14F-4D97-AF65-F5344CB8AC3E}">
        <p14:creationId xmlns:p14="http://schemas.microsoft.com/office/powerpoint/2010/main" val="2340563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r>
              <a:rPr lang="en-US" dirty="0">
                <a:hlinkClick r:id="rId3"/>
              </a:rPr>
              <a:t>https://pulsenomics.com/surveys/#home-price-expectations</a:t>
            </a:r>
          </a:p>
          <a:p>
            <a:r>
              <a:rPr lang="en-US" dirty="0">
                <a:hlinkClick r:id="rId3"/>
              </a:rPr>
              <a:t>https://blog.firstam.com/economics/the-good-the-bad-and-the-maybe-ahead-of-spring-home-buying?</a:t>
            </a:r>
          </a:p>
        </p:txBody>
      </p:sp>
    </p:spTree>
    <p:extLst>
      <p:ext uri="{BB962C8B-B14F-4D97-AF65-F5344CB8AC3E}">
        <p14:creationId xmlns:p14="http://schemas.microsoft.com/office/powerpoint/2010/main" val="2752912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0" i="0">
                <a:solidFill>
                  <a:srgbClr val="231F20"/>
                </a:solidFill>
                <a:latin typeface="Calibri" panose="020F0502020204030204" pitchFamily="34" charset="0"/>
                <a:cs typeface="Calibri" panose="020F0502020204030204" pitchFamily="34" charset="0"/>
              </a:defRPr>
            </a:lvl1pPr>
          </a:lstStyle>
          <a:p>
            <a:endParaRPr dirty="0"/>
          </a:p>
        </p:txBody>
      </p:sp>
      <p:sp>
        <p:nvSpPr>
          <p:cNvPr id="3" name="Holder 3"/>
          <p:cNvSpPr>
            <a:spLocks noGrp="1"/>
          </p:cNvSpPr>
          <p:nvPr>
            <p:ph type="body" idx="1"/>
          </p:nvPr>
        </p:nvSpPr>
        <p:spPr>
          <a:xfrm>
            <a:off x="444503" y="3397399"/>
            <a:ext cx="6883400" cy="217608"/>
          </a:xfrm>
        </p:spPr>
        <p:txBody>
          <a:bodyPr lIns="0" tIns="0" rIns="0" bIns="0"/>
          <a:lstStyle>
            <a:lvl1pPr>
              <a:defRPr sz="1401" b="0" i="0">
                <a:solidFill>
                  <a:srgbClr val="231F20"/>
                </a:solidFill>
                <a:latin typeface="Calibri" panose="020F0502020204030204" pitchFamily="34" charset="0"/>
                <a:cs typeface="Calibri" panose="020F0502020204030204" pitchFamily="34" charset="0"/>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6/4/2021</a:t>
            </a:fld>
            <a:endParaRPr lang="en-US"/>
          </a:p>
        </p:txBody>
      </p:sp>
      <p:sp>
        <p:nvSpPr>
          <p:cNvPr id="6" name="Holder 6"/>
          <p:cNvSpPr>
            <a:spLocks noGrp="1"/>
          </p:cNvSpPr>
          <p:nvPr>
            <p:ph type="sldNum" sz="quarter" idx="7"/>
          </p:nvPr>
        </p:nvSpPr>
        <p:spPr>
          <a:xfrm>
            <a:off x="7244082" y="9605773"/>
            <a:ext cx="301698" cy="184794"/>
          </a:xfrm>
        </p:spPr>
        <p:txBody>
          <a:bodyPr lIns="0" tIns="0" rIns="0" bIns="0"/>
          <a:lstStyle>
            <a:lvl1pPr>
              <a:defRPr sz="1201" b="0" i="0">
                <a:solidFill>
                  <a:srgbClr val="6D6E71"/>
                </a:solidFill>
                <a:latin typeface="Calibri" panose="020F0502020204030204" pitchFamily="34" charset="0"/>
                <a:cs typeface="Calibri" panose="020F0502020204030204" pitchFamily="34" charset="0"/>
              </a:defRPr>
            </a:lvl1pPr>
          </a:lstStyle>
          <a:p>
            <a:pPr marL="64140"/>
            <a:fld id="{81D60167-4931-47E6-BA6A-407CBD079E47}" type="slidenum">
              <a:rPr lang="en-US" smtClean="0"/>
              <a:pPr marL="64140"/>
              <a:t>‹#›</a:t>
            </a:fld>
            <a:endParaRPr lang="en-US" dirty="0"/>
          </a:p>
        </p:txBody>
      </p:sp>
      <p:sp>
        <p:nvSpPr>
          <p:cNvPr id="8" name="bk object 16">
            <a:extLst>
              <a:ext uri="{FF2B5EF4-FFF2-40B4-BE49-F238E27FC236}">
                <a16:creationId xmlns:a16="http://schemas.microsoft.com/office/drawing/2014/main" id="{631EB594-0C53-2342-9E20-3EBB2B57417A}"/>
              </a:ext>
            </a:extLst>
          </p:cNvPr>
          <p:cNvSpPr/>
          <p:nvPr userDrawn="1"/>
        </p:nvSpPr>
        <p:spPr>
          <a:xfrm>
            <a:off x="457203" y="9738363"/>
            <a:ext cx="6857999" cy="25400"/>
          </a:xfrm>
          <a:prstGeom prst="rect">
            <a:avLst/>
          </a:prstGeom>
          <a:gradFill>
            <a:gsLst>
              <a:gs pos="26000">
                <a:srgbClr val="00AEEF"/>
              </a:gs>
              <a:gs pos="100000">
                <a:schemeClr val="bg1"/>
              </a:gs>
            </a:gsLst>
            <a:lin ang="21540000" scaled="0"/>
          </a:gradFill>
        </p:spPr>
        <p:txBody>
          <a:bodyPr wrap="square" lIns="0" tIns="0" rIns="0" bIns="0" rtlCol="0"/>
          <a:lstStyle/>
          <a:p>
            <a:endParaRPr sz="1837"/>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6/4/2021</a:t>
            </a:fld>
            <a:endParaRPr lang="en-US"/>
          </a:p>
        </p:txBody>
      </p:sp>
      <p:sp>
        <p:nvSpPr>
          <p:cNvPr id="4" name="Holder 4"/>
          <p:cNvSpPr>
            <a:spLocks noGrp="1"/>
          </p:cNvSpPr>
          <p:nvPr>
            <p:ph type="sldNum" sz="quarter" idx="7"/>
          </p:nvPr>
        </p:nvSpPr>
        <p:spPr>
          <a:xfrm>
            <a:off x="7242103" y="9605773"/>
            <a:ext cx="530299" cy="184794"/>
          </a:xfrm>
        </p:spPr>
        <p:txBody>
          <a:bodyPr lIns="0" tIns="0" rIns="0" bIns="0"/>
          <a:lstStyle>
            <a:lvl1pPr>
              <a:defRPr sz="1201" b="0" i="0">
                <a:solidFill>
                  <a:srgbClr val="6D6E71"/>
                </a:solidFill>
                <a:latin typeface="Calibri" panose="020F0502020204030204" pitchFamily="34" charset="0"/>
                <a:cs typeface="Calibri" panose="020F0502020204030204" pitchFamily="34" charset="0"/>
              </a:defRPr>
            </a:lvl1pPr>
          </a:lstStyle>
          <a:p>
            <a:pPr marL="64140"/>
            <a:fld id="{81D60167-4931-47E6-BA6A-407CBD079E47}" type="slidenum">
              <a:rPr lang="en-US" smtClean="0"/>
              <a:pPr marL="64140"/>
              <a:t>‹#›</a:t>
            </a:fld>
            <a:endParaRPr lang="en-US" dirty="0"/>
          </a:p>
        </p:txBody>
      </p:sp>
      <p:sp>
        <p:nvSpPr>
          <p:cNvPr id="5" name="bk object 16">
            <a:extLst>
              <a:ext uri="{FF2B5EF4-FFF2-40B4-BE49-F238E27FC236}">
                <a16:creationId xmlns:a16="http://schemas.microsoft.com/office/drawing/2014/main" id="{11D0AF61-EF21-F14A-B722-284D080E6B7D}"/>
              </a:ext>
            </a:extLst>
          </p:cNvPr>
          <p:cNvSpPr/>
          <p:nvPr userDrawn="1"/>
        </p:nvSpPr>
        <p:spPr>
          <a:xfrm>
            <a:off x="457203" y="9740903"/>
            <a:ext cx="6857999" cy="25400"/>
          </a:xfrm>
          <a:prstGeom prst="rect">
            <a:avLst/>
          </a:prstGeom>
          <a:gradFill>
            <a:gsLst>
              <a:gs pos="26000">
                <a:srgbClr val="00AEEF"/>
              </a:gs>
              <a:gs pos="100000">
                <a:schemeClr val="bg1"/>
              </a:gs>
            </a:gsLst>
            <a:lin ang="21540000" scaled="0"/>
          </a:gradFill>
        </p:spPr>
        <p:txBody>
          <a:bodyPr wrap="square" lIns="0" tIns="0" rIns="0" bIns="0" rtlCol="0"/>
          <a:lstStyle/>
          <a:p>
            <a:endParaRPr sz="1837"/>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06212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35951" y="197980"/>
            <a:ext cx="5900497" cy="769441"/>
          </a:xfrm>
          <a:prstGeom prst="rect">
            <a:avLst/>
          </a:prstGeom>
        </p:spPr>
        <p:txBody>
          <a:bodyPr wrap="square" lIns="0" tIns="0" rIns="0" bIns="0">
            <a:spAutoFit/>
          </a:bodyPr>
          <a:lstStyle>
            <a:lvl1pPr>
              <a:defRPr sz="5000" b="1" i="0">
                <a:solidFill>
                  <a:srgbClr val="231F20"/>
                </a:solidFill>
                <a:latin typeface="Myriad Pro"/>
                <a:cs typeface="Myriad Pro"/>
              </a:defRPr>
            </a:lvl1pPr>
          </a:lstStyle>
          <a:p>
            <a:endParaRPr dirty="0"/>
          </a:p>
        </p:txBody>
      </p:sp>
      <p:sp>
        <p:nvSpPr>
          <p:cNvPr id="3" name="Holder 3"/>
          <p:cNvSpPr>
            <a:spLocks noGrp="1"/>
          </p:cNvSpPr>
          <p:nvPr>
            <p:ph type="body" idx="1"/>
          </p:nvPr>
        </p:nvSpPr>
        <p:spPr>
          <a:xfrm>
            <a:off x="444503" y="3397399"/>
            <a:ext cx="6883400" cy="215443"/>
          </a:xfrm>
          <a:prstGeom prst="rect">
            <a:avLst/>
          </a:prstGeom>
        </p:spPr>
        <p:txBody>
          <a:bodyPr wrap="square" lIns="0" tIns="0" rIns="0" bIns="0">
            <a:spAutoFit/>
          </a:bodyPr>
          <a:lstStyle>
            <a:lvl1pPr>
              <a:defRPr sz="1400" b="0" i="0">
                <a:solidFill>
                  <a:srgbClr val="231F20"/>
                </a:solidFill>
                <a:latin typeface="Myriad Pro"/>
                <a:cs typeface="Myriad Pro"/>
              </a:defRPr>
            </a:lvl1pPr>
          </a:lstStyle>
          <a:p>
            <a:endParaRPr dirty="0"/>
          </a:p>
        </p:txBody>
      </p:sp>
      <p:sp>
        <p:nvSpPr>
          <p:cNvPr id="4" name="Holder 4"/>
          <p:cNvSpPr>
            <a:spLocks noGrp="1"/>
          </p:cNvSpPr>
          <p:nvPr>
            <p:ph type="ftr" sz="quarter" idx="5"/>
          </p:nvPr>
        </p:nvSpPr>
        <p:spPr>
          <a:xfrm>
            <a:off x="2642617" y="9354315"/>
            <a:ext cx="2487168" cy="276961"/>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1" y="9354315"/>
            <a:ext cx="1787652" cy="276961"/>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smtClean="0"/>
              <a:t>6/4/2021</a:t>
            </a:fld>
            <a:endParaRPr lang="en-US"/>
          </a:p>
        </p:txBody>
      </p:sp>
      <p:sp>
        <p:nvSpPr>
          <p:cNvPr id="6" name="Holder 6"/>
          <p:cNvSpPr>
            <a:spLocks noGrp="1"/>
          </p:cNvSpPr>
          <p:nvPr>
            <p:ph type="sldNum" sz="quarter" idx="7"/>
          </p:nvPr>
        </p:nvSpPr>
        <p:spPr>
          <a:xfrm>
            <a:off x="7242103" y="9810697"/>
            <a:ext cx="207644" cy="369588"/>
          </a:xfrm>
          <a:prstGeom prst="rect">
            <a:avLst/>
          </a:prstGeom>
        </p:spPr>
        <p:txBody>
          <a:bodyPr wrap="square" lIns="0" tIns="0" rIns="0" bIns="0">
            <a:spAutoFit/>
          </a:bodyPr>
          <a:lstStyle>
            <a:lvl1pPr>
              <a:defRPr sz="1201" b="0" i="0">
                <a:solidFill>
                  <a:srgbClr val="6D6E71"/>
                </a:solidFill>
                <a:latin typeface="Calibri" panose="020F0502020204030204" pitchFamily="34" charset="0"/>
                <a:cs typeface="Calibri" panose="020F0502020204030204" pitchFamily="34" charset="0"/>
              </a:defRPr>
            </a:lvl1pPr>
          </a:lstStyle>
          <a:p>
            <a:pPr marL="64140"/>
            <a:fld id="{81D60167-4931-47E6-BA6A-407CBD079E47}" type="slidenum">
              <a:rPr lang="en-US" smtClean="0"/>
              <a:pPr marL="64140"/>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5" r:id="rId2"/>
    <p:sldLayoutId id="2147483666" r:id="rId3"/>
  </p:sldLayoutIdLst>
  <p:txStyles>
    <p:titleStyle>
      <a:lvl1pPr>
        <a:defRPr b="0" i="0">
          <a:latin typeface="Calibri" panose="020F0502020204030204" pitchFamily="34" charset="0"/>
          <a:ea typeface="+mj-ea"/>
          <a:cs typeface="Calibri" panose="020F0502020204030204" pitchFamily="34" charset="0"/>
        </a:defRPr>
      </a:lvl1pPr>
    </p:titleStyle>
    <p:bodyStyle>
      <a:lvl1pPr marL="0">
        <a:defRPr b="0" i="0">
          <a:latin typeface="Calibri" panose="020F0502020204030204" pitchFamily="34" charset="0"/>
          <a:ea typeface="+mn-ea"/>
          <a:cs typeface="Calibri" panose="020F0502020204030204" pitchFamily="34" charset="0"/>
        </a:defRPr>
      </a:lvl1pPr>
      <a:lvl2pPr marL="457232">
        <a:defRPr>
          <a:latin typeface="+mn-lt"/>
          <a:ea typeface="+mn-ea"/>
          <a:cs typeface="+mn-cs"/>
        </a:defRPr>
      </a:lvl2pPr>
      <a:lvl3pPr marL="914463">
        <a:defRPr>
          <a:latin typeface="+mn-lt"/>
          <a:ea typeface="+mn-ea"/>
          <a:cs typeface="+mn-cs"/>
        </a:defRPr>
      </a:lvl3pPr>
      <a:lvl4pPr marL="1371696">
        <a:defRPr>
          <a:latin typeface="+mn-lt"/>
          <a:ea typeface="+mn-ea"/>
          <a:cs typeface="+mn-cs"/>
        </a:defRPr>
      </a:lvl4pPr>
      <a:lvl5pPr marL="1828928">
        <a:defRPr>
          <a:latin typeface="+mn-lt"/>
          <a:ea typeface="+mn-ea"/>
          <a:cs typeface="+mn-cs"/>
        </a:defRPr>
      </a:lvl5pPr>
      <a:lvl6pPr marL="2286160">
        <a:defRPr>
          <a:latin typeface="+mn-lt"/>
          <a:ea typeface="+mn-ea"/>
          <a:cs typeface="+mn-cs"/>
        </a:defRPr>
      </a:lvl6pPr>
      <a:lvl7pPr marL="2743391">
        <a:defRPr>
          <a:latin typeface="+mn-lt"/>
          <a:ea typeface="+mn-ea"/>
          <a:cs typeface="+mn-cs"/>
        </a:defRPr>
      </a:lvl7pPr>
      <a:lvl8pPr marL="3200623">
        <a:defRPr>
          <a:latin typeface="+mn-lt"/>
          <a:ea typeface="+mn-ea"/>
          <a:cs typeface="+mn-cs"/>
        </a:defRPr>
      </a:lvl8pPr>
      <a:lvl9pPr marL="3657855">
        <a:defRPr>
          <a:latin typeface="+mn-lt"/>
          <a:ea typeface="+mn-ea"/>
          <a:cs typeface="+mn-cs"/>
        </a:defRPr>
      </a:lvl9pPr>
    </p:bodyStyle>
    <p:otherStyle>
      <a:lvl1pPr marL="0">
        <a:defRPr>
          <a:latin typeface="+mn-lt"/>
          <a:ea typeface="+mn-ea"/>
          <a:cs typeface="+mn-cs"/>
        </a:defRPr>
      </a:lvl1pPr>
      <a:lvl2pPr marL="457232">
        <a:defRPr>
          <a:latin typeface="+mn-lt"/>
          <a:ea typeface="+mn-ea"/>
          <a:cs typeface="+mn-cs"/>
        </a:defRPr>
      </a:lvl2pPr>
      <a:lvl3pPr marL="914463">
        <a:defRPr>
          <a:latin typeface="+mn-lt"/>
          <a:ea typeface="+mn-ea"/>
          <a:cs typeface="+mn-cs"/>
        </a:defRPr>
      </a:lvl3pPr>
      <a:lvl4pPr marL="1371696">
        <a:defRPr>
          <a:latin typeface="+mn-lt"/>
          <a:ea typeface="+mn-ea"/>
          <a:cs typeface="+mn-cs"/>
        </a:defRPr>
      </a:lvl4pPr>
      <a:lvl5pPr marL="1828928">
        <a:defRPr>
          <a:latin typeface="+mn-lt"/>
          <a:ea typeface="+mn-ea"/>
          <a:cs typeface="+mn-cs"/>
        </a:defRPr>
      </a:lvl5pPr>
      <a:lvl6pPr marL="2286160">
        <a:defRPr>
          <a:latin typeface="+mn-lt"/>
          <a:ea typeface="+mn-ea"/>
          <a:cs typeface="+mn-cs"/>
        </a:defRPr>
      </a:lvl6pPr>
      <a:lvl7pPr marL="2743391">
        <a:defRPr>
          <a:latin typeface="+mn-lt"/>
          <a:ea typeface="+mn-ea"/>
          <a:cs typeface="+mn-cs"/>
        </a:defRPr>
      </a:lvl7pPr>
      <a:lvl8pPr marL="3200623">
        <a:defRPr>
          <a:latin typeface="+mn-lt"/>
          <a:ea typeface="+mn-ea"/>
          <a:cs typeface="+mn-cs"/>
        </a:defRPr>
      </a:lvl8pPr>
      <a:lvl9pPr marL="3657855">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www.sepsellspv.com/"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ree, outdoor, furniture, bed&#10;&#10;Description automatically generated">
            <a:extLst>
              <a:ext uri="{FF2B5EF4-FFF2-40B4-BE49-F238E27FC236}">
                <a16:creationId xmlns:a16="http://schemas.microsoft.com/office/drawing/2014/main" id="{C04B9D70-06EE-BE42-87D5-CF664222DCC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7772398" cy="10058400"/>
          </a:xfrm>
          <a:prstGeom prst="rect">
            <a:avLst/>
          </a:prstGeom>
        </p:spPr>
      </p:pic>
      <p:sp>
        <p:nvSpPr>
          <p:cNvPr id="3" name="object 3"/>
          <p:cNvSpPr/>
          <p:nvPr/>
        </p:nvSpPr>
        <p:spPr>
          <a:xfrm>
            <a:off x="2" y="262128"/>
            <a:ext cx="7320916" cy="1152525"/>
          </a:xfrm>
          <a:custGeom>
            <a:avLst/>
            <a:gdLst/>
            <a:ahLst/>
            <a:cxnLst/>
            <a:rect l="l" t="t" r="r" b="b"/>
            <a:pathLst>
              <a:path w="7320915" h="1152525">
                <a:moveTo>
                  <a:pt x="0" y="1152144"/>
                </a:moveTo>
                <a:lnTo>
                  <a:pt x="7320787" y="1152144"/>
                </a:lnTo>
                <a:lnTo>
                  <a:pt x="7320787" y="0"/>
                </a:lnTo>
                <a:lnTo>
                  <a:pt x="0" y="0"/>
                </a:lnTo>
                <a:lnTo>
                  <a:pt x="0" y="1152144"/>
                </a:lnTo>
                <a:close/>
              </a:path>
            </a:pathLst>
          </a:custGeom>
          <a:solidFill>
            <a:srgbClr val="00ADEE"/>
          </a:solidFill>
        </p:spPr>
        <p:txBody>
          <a:bodyPr wrap="square" lIns="0" tIns="0" rIns="0" bIns="0" rtlCol="0"/>
          <a:lstStyle/>
          <a:p>
            <a:endParaRPr sz="1837"/>
          </a:p>
        </p:txBody>
      </p:sp>
      <p:sp>
        <p:nvSpPr>
          <p:cNvPr id="8" name="object 5">
            <a:extLst>
              <a:ext uri="{FF2B5EF4-FFF2-40B4-BE49-F238E27FC236}">
                <a16:creationId xmlns:a16="http://schemas.microsoft.com/office/drawing/2014/main" id="{50C00A84-A5D9-D94F-A99C-0C660900103A}"/>
              </a:ext>
            </a:extLst>
          </p:cNvPr>
          <p:cNvSpPr txBox="1"/>
          <p:nvPr/>
        </p:nvSpPr>
        <p:spPr>
          <a:xfrm>
            <a:off x="444500" y="375380"/>
            <a:ext cx="3600450" cy="382062"/>
          </a:xfrm>
          <a:prstGeom prst="rect">
            <a:avLst/>
          </a:prstGeom>
        </p:spPr>
        <p:txBody>
          <a:bodyPr vert="horz" wrap="square" lIns="0" tIns="12700" rIns="0" bIns="0" rtlCol="0">
            <a:spAutoFit/>
          </a:bodyPr>
          <a:lstStyle/>
          <a:p>
            <a:pPr marL="12702">
              <a:spcBef>
                <a:spcPts val="99"/>
              </a:spcBef>
            </a:pPr>
            <a:r>
              <a:rPr sz="2399" dirty="0">
                <a:cs typeface="Calibri" panose="020F0502020204030204" pitchFamily="34" charset="0"/>
              </a:rPr>
              <a:t>THINGS TO CONSIDER WHEN</a:t>
            </a:r>
          </a:p>
        </p:txBody>
      </p:sp>
      <p:sp>
        <p:nvSpPr>
          <p:cNvPr id="9" name="object 6">
            <a:extLst>
              <a:ext uri="{FF2B5EF4-FFF2-40B4-BE49-F238E27FC236}">
                <a16:creationId xmlns:a16="http://schemas.microsoft.com/office/drawing/2014/main" id="{2B64C462-5107-A24E-87AE-65A52CD5D618}"/>
              </a:ext>
            </a:extLst>
          </p:cNvPr>
          <p:cNvSpPr txBox="1">
            <a:spLocks noGrp="1"/>
          </p:cNvSpPr>
          <p:nvPr>
            <p:ph type="title"/>
          </p:nvPr>
        </p:nvSpPr>
        <p:spPr>
          <a:xfrm>
            <a:off x="444500" y="603980"/>
            <a:ext cx="6642102" cy="843693"/>
          </a:xfrm>
          <a:prstGeom prst="rect">
            <a:avLst/>
          </a:prstGeom>
        </p:spPr>
        <p:txBody>
          <a:bodyPr vert="horz" wrap="square" lIns="0" tIns="12700" rIns="0" bIns="0" rtlCol="0">
            <a:spAutoFit/>
          </a:bodyPr>
          <a:lstStyle/>
          <a:p>
            <a:pPr marL="12702">
              <a:spcBef>
                <a:spcPts val="99"/>
              </a:spcBef>
            </a:pPr>
            <a:r>
              <a:rPr lang="en-US" sz="5399" b="1" dirty="0">
                <a:solidFill>
                  <a:schemeClr val="bg1"/>
                </a:solidFill>
                <a:latin typeface="+mj-lt"/>
              </a:rPr>
              <a:t>SELLING</a:t>
            </a:r>
            <a:r>
              <a:rPr sz="5399" b="1" dirty="0">
                <a:latin typeface="+mj-lt"/>
              </a:rPr>
              <a:t> </a:t>
            </a:r>
            <a:r>
              <a:rPr lang="en-US" sz="5399" b="1" dirty="0">
                <a:solidFill>
                  <a:schemeClr val="tx1"/>
                </a:solidFill>
                <a:latin typeface="+mj-lt"/>
              </a:rPr>
              <a:t>YOUR HOUSE</a:t>
            </a:r>
            <a:endParaRPr sz="5399" b="1" dirty="0">
              <a:solidFill>
                <a:schemeClr val="tx1"/>
              </a:solidFill>
              <a:latin typeface="+mj-lt"/>
            </a:endParaRPr>
          </a:p>
        </p:txBody>
      </p:sp>
      <p:sp>
        <p:nvSpPr>
          <p:cNvPr id="12" name="object 3">
            <a:extLst>
              <a:ext uri="{FF2B5EF4-FFF2-40B4-BE49-F238E27FC236}">
                <a16:creationId xmlns:a16="http://schemas.microsoft.com/office/drawing/2014/main" id="{C11C7785-38E9-E945-9D55-D27AE50A857D}"/>
              </a:ext>
            </a:extLst>
          </p:cNvPr>
          <p:cNvSpPr/>
          <p:nvPr/>
        </p:nvSpPr>
        <p:spPr>
          <a:xfrm>
            <a:off x="359985" y="8908918"/>
            <a:ext cx="1805081" cy="850047"/>
          </a:xfrm>
          <a:custGeom>
            <a:avLst/>
            <a:gdLst>
              <a:gd name="connsiteX0" fmla="*/ 76075 w 1805483"/>
              <a:gd name="connsiteY0" fmla="*/ 0 h 710563"/>
              <a:gd name="connsiteX1" fmla="*/ 33895 w 1805483"/>
              <a:gd name="connsiteY1" fmla="*/ 997 h 710563"/>
              <a:gd name="connsiteX2" fmla="*/ 1789 w 1805483"/>
              <a:gd name="connsiteY2" fmla="*/ 26940 h 710563"/>
              <a:gd name="connsiteX3" fmla="*/ 0 w 1805483"/>
              <a:gd name="connsiteY3" fmla="*/ 658268 h 710563"/>
              <a:gd name="connsiteX4" fmla="*/ 873 w 1805483"/>
              <a:gd name="connsiteY4" fmla="*/ 676557 h 710563"/>
              <a:gd name="connsiteX5" fmla="*/ 26816 w 1805483"/>
              <a:gd name="connsiteY5" fmla="*/ 708663 h 710563"/>
              <a:gd name="connsiteX6" fmla="*/ 63734 w 1805483"/>
              <a:gd name="connsiteY6" fmla="*/ 710563 h 710563"/>
              <a:gd name="connsiteX7" fmla="*/ 1753188 w 1805483"/>
              <a:gd name="connsiteY7" fmla="*/ 710452 h 710563"/>
              <a:gd name="connsiteX8" fmla="*/ 1794243 w 1805483"/>
              <a:gd name="connsiteY8" fmla="*/ 702595 h 710563"/>
              <a:gd name="connsiteX9" fmla="*/ 1805483 w 1805483"/>
              <a:gd name="connsiteY9" fmla="*/ 646718 h 710563"/>
              <a:gd name="connsiteX10" fmla="*/ 1805373 w 1805483"/>
              <a:gd name="connsiteY10" fmla="*/ 52309 h 710563"/>
              <a:gd name="connsiteX11" fmla="*/ 1791164 w 1805483"/>
              <a:gd name="connsiteY11" fmla="*/ 5906 h 710563"/>
              <a:gd name="connsiteX12" fmla="*/ 1741638 w 1805483"/>
              <a:gd name="connsiteY12" fmla="*/ 14 h 710563"/>
              <a:gd name="connsiteX13" fmla="*/ 76075 w 1805483"/>
              <a:gd name="connsiteY13" fmla="*/ 0 h 710563"/>
              <a:gd name="connsiteX0" fmla="*/ 76075 w 1806946"/>
              <a:gd name="connsiteY0" fmla="*/ 0 h 710563"/>
              <a:gd name="connsiteX1" fmla="*/ 33895 w 1806946"/>
              <a:gd name="connsiteY1" fmla="*/ 997 h 710563"/>
              <a:gd name="connsiteX2" fmla="*/ 1789 w 1806946"/>
              <a:gd name="connsiteY2" fmla="*/ 26940 h 710563"/>
              <a:gd name="connsiteX3" fmla="*/ 0 w 1806946"/>
              <a:gd name="connsiteY3" fmla="*/ 658268 h 710563"/>
              <a:gd name="connsiteX4" fmla="*/ 873 w 1806946"/>
              <a:gd name="connsiteY4" fmla="*/ 676557 h 710563"/>
              <a:gd name="connsiteX5" fmla="*/ 26816 w 1806946"/>
              <a:gd name="connsiteY5" fmla="*/ 708663 h 710563"/>
              <a:gd name="connsiteX6" fmla="*/ 63734 w 1806946"/>
              <a:gd name="connsiteY6" fmla="*/ 710563 h 710563"/>
              <a:gd name="connsiteX7" fmla="*/ 1753188 w 1806946"/>
              <a:gd name="connsiteY7" fmla="*/ 710452 h 710563"/>
              <a:gd name="connsiteX8" fmla="*/ 1806946 w 1806946"/>
              <a:gd name="connsiteY8" fmla="*/ 705269 h 710563"/>
              <a:gd name="connsiteX9" fmla="*/ 1805483 w 1806946"/>
              <a:gd name="connsiteY9" fmla="*/ 646718 h 710563"/>
              <a:gd name="connsiteX10" fmla="*/ 1805373 w 1806946"/>
              <a:gd name="connsiteY10" fmla="*/ 52309 h 710563"/>
              <a:gd name="connsiteX11" fmla="*/ 1791164 w 1806946"/>
              <a:gd name="connsiteY11" fmla="*/ 5906 h 710563"/>
              <a:gd name="connsiteX12" fmla="*/ 1741638 w 1806946"/>
              <a:gd name="connsiteY12" fmla="*/ 14 h 710563"/>
              <a:gd name="connsiteX13" fmla="*/ 76075 w 1806946"/>
              <a:gd name="connsiteY13" fmla="*/ 0 h 710563"/>
              <a:gd name="connsiteX0" fmla="*/ 76075 w 1805490"/>
              <a:gd name="connsiteY0" fmla="*/ 0 h 710563"/>
              <a:gd name="connsiteX1" fmla="*/ 33895 w 1805490"/>
              <a:gd name="connsiteY1" fmla="*/ 997 h 710563"/>
              <a:gd name="connsiteX2" fmla="*/ 1789 w 1805490"/>
              <a:gd name="connsiteY2" fmla="*/ 26940 h 710563"/>
              <a:gd name="connsiteX3" fmla="*/ 0 w 1805490"/>
              <a:gd name="connsiteY3" fmla="*/ 658268 h 710563"/>
              <a:gd name="connsiteX4" fmla="*/ 873 w 1805490"/>
              <a:gd name="connsiteY4" fmla="*/ 676557 h 710563"/>
              <a:gd name="connsiteX5" fmla="*/ 26816 w 1805490"/>
              <a:gd name="connsiteY5" fmla="*/ 708663 h 710563"/>
              <a:gd name="connsiteX6" fmla="*/ 63734 w 1805490"/>
              <a:gd name="connsiteY6" fmla="*/ 710563 h 710563"/>
              <a:gd name="connsiteX7" fmla="*/ 1753188 w 1805490"/>
              <a:gd name="connsiteY7" fmla="*/ 710452 h 710563"/>
              <a:gd name="connsiteX8" fmla="*/ 1781540 w 1805490"/>
              <a:gd name="connsiteY8" fmla="*/ 697247 h 710563"/>
              <a:gd name="connsiteX9" fmla="*/ 1805483 w 1805490"/>
              <a:gd name="connsiteY9" fmla="*/ 646718 h 710563"/>
              <a:gd name="connsiteX10" fmla="*/ 1805373 w 1805490"/>
              <a:gd name="connsiteY10" fmla="*/ 52309 h 710563"/>
              <a:gd name="connsiteX11" fmla="*/ 1791164 w 1805490"/>
              <a:gd name="connsiteY11" fmla="*/ 5906 h 710563"/>
              <a:gd name="connsiteX12" fmla="*/ 1741638 w 1805490"/>
              <a:gd name="connsiteY12" fmla="*/ 14 h 710563"/>
              <a:gd name="connsiteX13" fmla="*/ 76075 w 1805490"/>
              <a:gd name="connsiteY13" fmla="*/ 0 h 710563"/>
              <a:gd name="connsiteX0" fmla="*/ 76075 w 1805490"/>
              <a:gd name="connsiteY0" fmla="*/ 0 h 710563"/>
              <a:gd name="connsiteX1" fmla="*/ 33895 w 1805490"/>
              <a:gd name="connsiteY1" fmla="*/ 997 h 710563"/>
              <a:gd name="connsiteX2" fmla="*/ 1789 w 1805490"/>
              <a:gd name="connsiteY2" fmla="*/ 26940 h 710563"/>
              <a:gd name="connsiteX3" fmla="*/ 0 w 1805490"/>
              <a:gd name="connsiteY3" fmla="*/ 658268 h 710563"/>
              <a:gd name="connsiteX4" fmla="*/ 873 w 1805490"/>
              <a:gd name="connsiteY4" fmla="*/ 676557 h 710563"/>
              <a:gd name="connsiteX5" fmla="*/ 26816 w 1805490"/>
              <a:gd name="connsiteY5" fmla="*/ 708663 h 710563"/>
              <a:gd name="connsiteX6" fmla="*/ 63734 w 1805490"/>
              <a:gd name="connsiteY6" fmla="*/ 710563 h 710563"/>
              <a:gd name="connsiteX7" fmla="*/ 1753188 w 1805490"/>
              <a:gd name="connsiteY7" fmla="*/ 710452 h 710563"/>
              <a:gd name="connsiteX8" fmla="*/ 1781540 w 1805490"/>
              <a:gd name="connsiteY8" fmla="*/ 697247 h 710563"/>
              <a:gd name="connsiteX9" fmla="*/ 1805483 w 1805490"/>
              <a:gd name="connsiteY9" fmla="*/ 646718 h 710563"/>
              <a:gd name="connsiteX10" fmla="*/ 1805373 w 1805490"/>
              <a:gd name="connsiteY10" fmla="*/ 52309 h 710563"/>
              <a:gd name="connsiteX11" fmla="*/ 1781637 w 1805490"/>
              <a:gd name="connsiteY11" fmla="*/ 21951 h 710563"/>
              <a:gd name="connsiteX12" fmla="*/ 1741638 w 1805490"/>
              <a:gd name="connsiteY12" fmla="*/ 14 h 710563"/>
              <a:gd name="connsiteX13" fmla="*/ 76075 w 1805490"/>
              <a:gd name="connsiteY13" fmla="*/ 0 h 710563"/>
              <a:gd name="connsiteX0" fmla="*/ 76075 w 1805491"/>
              <a:gd name="connsiteY0" fmla="*/ 0 h 710563"/>
              <a:gd name="connsiteX1" fmla="*/ 33895 w 1805491"/>
              <a:gd name="connsiteY1" fmla="*/ 997 h 710563"/>
              <a:gd name="connsiteX2" fmla="*/ 1789 w 1805491"/>
              <a:gd name="connsiteY2" fmla="*/ 26940 h 710563"/>
              <a:gd name="connsiteX3" fmla="*/ 0 w 1805491"/>
              <a:gd name="connsiteY3" fmla="*/ 658268 h 710563"/>
              <a:gd name="connsiteX4" fmla="*/ 873 w 1805491"/>
              <a:gd name="connsiteY4" fmla="*/ 676557 h 710563"/>
              <a:gd name="connsiteX5" fmla="*/ 26816 w 1805491"/>
              <a:gd name="connsiteY5" fmla="*/ 708663 h 710563"/>
              <a:gd name="connsiteX6" fmla="*/ 63734 w 1805491"/>
              <a:gd name="connsiteY6" fmla="*/ 710563 h 710563"/>
              <a:gd name="connsiteX7" fmla="*/ 1753188 w 1805491"/>
              <a:gd name="connsiteY7" fmla="*/ 710452 h 710563"/>
              <a:gd name="connsiteX8" fmla="*/ 1784715 w 1805491"/>
              <a:gd name="connsiteY8" fmla="*/ 681202 h 710563"/>
              <a:gd name="connsiteX9" fmla="*/ 1805483 w 1805491"/>
              <a:gd name="connsiteY9" fmla="*/ 646718 h 710563"/>
              <a:gd name="connsiteX10" fmla="*/ 1805373 w 1805491"/>
              <a:gd name="connsiteY10" fmla="*/ 52309 h 710563"/>
              <a:gd name="connsiteX11" fmla="*/ 1781637 w 1805491"/>
              <a:gd name="connsiteY11" fmla="*/ 21951 h 710563"/>
              <a:gd name="connsiteX12" fmla="*/ 1741638 w 1805491"/>
              <a:gd name="connsiteY12" fmla="*/ 14 h 710563"/>
              <a:gd name="connsiteX13" fmla="*/ 76075 w 1805491"/>
              <a:gd name="connsiteY13" fmla="*/ 0 h 710563"/>
              <a:gd name="connsiteX0" fmla="*/ 76075 w 1805491"/>
              <a:gd name="connsiteY0" fmla="*/ 0 h 710563"/>
              <a:gd name="connsiteX1" fmla="*/ 33895 w 1805491"/>
              <a:gd name="connsiteY1" fmla="*/ 997 h 710563"/>
              <a:gd name="connsiteX2" fmla="*/ 1789 w 1805491"/>
              <a:gd name="connsiteY2" fmla="*/ 26940 h 710563"/>
              <a:gd name="connsiteX3" fmla="*/ 0 w 1805491"/>
              <a:gd name="connsiteY3" fmla="*/ 658268 h 710563"/>
              <a:gd name="connsiteX4" fmla="*/ 873 w 1805491"/>
              <a:gd name="connsiteY4" fmla="*/ 676557 h 710563"/>
              <a:gd name="connsiteX5" fmla="*/ 26816 w 1805491"/>
              <a:gd name="connsiteY5" fmla="*/ 708663 h 710563"/>
              <a:gd name="connsiteX6" fmla="*/ 63734 w 1805491"/>
              <a:gd name="connsiteY6" fmla="*/ 710563 h 710563"/>
              <a:gd name="connsiteX7" fmla="*/ 1753188 w 1805491"/>
              <a:gd name="connsiteY7" fmla="*/ 710452 h 710563"/>
              <a:gd name="connsiteX8" fmla="*/ 1784715 w 1805491"/>
              <a:gd name="connsiteY8" fmla="*/ 681202 h 710563"/>
              <a:gd name="connsiteX9" fmla="*/ 1805483 w 1805491"/>
              <a:gd name="connsiteY9" fmla="*/ 646718 h 710563"/>
              <a:gd name="connsiteX10" fmla="*/ 1805373 w 1805491"/>
              <a:gd name="connsiteY10" fmla="*/ 52309 h 710563"/>
              <a:gd name="connsiteX11" fmla="*/ 1781637 w 1805491"/>
              <a:gd name="connsiteY11" fmla="*/ 21951 h 710563"/>
              <a:gd name="connsiteX12" fmla="*/ 1760692 w 1805491"/>
              <a:gd name="connsiteY12" fmla="*/ 2689 h 710563"/>
              <a:gd name="connsiteX13" fmla="*/ 76075 w 1805491"/>
              <a:gd name="connsiteY13" fmla="*/ 0 h 710563"/>
              <a:gd name="connsiteX0" fmla="*/ 76075 w 1805491"/>
              <a:gd name="connsiteY0" fmla="*/ 0 h 710563"/>
              <a:gd name="connsiteX1" fmla="*/ 33895 w 1805491"/>
              <a:gd name="connsiteY1" fmla="*/ 997 h 710563"/>
              <a:gd name="connsiteX2" fmla="*/ 1789 w 1805491"/>
              <a:gd name="connsiteY2" fmla="*/ 26940 h 710563"/>
              <a:gd name="connsiteX3" fmla="*/ 0 w 1805491"/>
              <a:gd name="connsiteY3" fmla="*/ 658268 h 710563"/>
              <a:gd name="connsiteX4" fmla="*/ 873 w 1805491"/>
              <a:gd name="connsiteY4" fmla="*/ 676557 h 710563"/>
              <a:gd name="connsiteX5" fmla="*/ 26816 w 1805491"/>
              <a:gd name="connsiteY5" fmla="*/ 708663 h 710563"/>
              <a:gd name="connsiteX6" fmla="*/ 63734 w 1805491"/>
              <a:gd name="connsiteY6" fmla="*/ 710563 h 710563"/>
              <a:gd name="connsiteX7" fmla="*/ 1753188 w 1805491"/>
              <a:gd name="connsiteY7" fmla="*/ 710452 h 710563"/>
              <a:gd name="connsiteX8" fmla="*/ 1784715 w 1805491"/>
              <a:gd name="connsiteY8" fmla="*/ 681202 h 710563"/>
              <a:gd name="connsiteX9" fmla="*/ 1805483 w 1805491"/>
              <a:gd name="connsiteY9" fmla="*/ 646718 h 710563"/>
              <a:gd name="connsiteX10" fmla="*/ 1805373 w 1805491"/>
              <a:gd name="connsiteY10" fmla="*/ 44286 h 710563"/>
              <a:gd name="connsiteX11" fmla="*/ 1781637 w 1805491"/>
              <a:gd name="connsiteY11" fmla="*/ 21951 h 710563"/>
              <a:gd name="connsiteX12" fmla="*/ 1760692 w 1805491"/>
              <a:gd name="connsiteY12" fmla="*/ 2689 h 710563"/>
              <a:gd name="connsiteX13" fmla="*/ 76075 w 1805491"/>
              <a:gd name="connsiteY13" fmla="*/ 0 h 710563"/>
              <a:gd name="connsiteX0" fmla="*/ 76075 w 1805491"/>
              <a:gd name="connsiteY0" fmla="*/ 0 h 710563"/>
              <a:gd name="connsiteX1" fmla="*/ 33895 w 1805491"/>
              <a:gd name="connsiteY1" fmla="*/ 997 h 710563"/>
              <a:gd name="connsiteX2" fmla="*/ 1789 w 1805491"/>
              <a:gd name="connsiteY2" fmla="*/ 26940 h 710563"/>
              <a:gd name="connsiteX3" fmla="*/ 0 w 1805491"/>
              <a:gd name="connsiteY3" fmla="*/ 658268 h 710563"/>
              <a:gd name="connsiteX4" fmla="*/ 873 w 1805491"/>
              <a:gd name="connsiteY4" fmla="*/ 676557 h 710563"/>
              <a:gd name="connsiteX5" fmla="*/ 26816 w 1805491"/>
              <a:gd name="connsiteY5" fmla="*/ 708663 h 710563"/>
              <a:gd name="connsiteX6" fmla="*/ 63734 w 1805491"/>
              <a:gd name="connsiteY6" fmla="*/ 710563 h 710563"/>
              <a:gd name="connsiteX7" fmla="*/ 1753188 w 1805491"/>
              <a:gd name="connsiteY7" fmla="*/ 710452 h 710563"/>
              <a:gd name="connsiteX8" fmla="*/ 1784715 w 1805491"/>
              <a:gd name="connsiteY8" fmla="*/ 681202 h 710563"/>
              <a:gd name="connsiteX9" fmla="*/ 1805483 w 1805491"/>
              <a:gd name="connsiteY9" fmla="*/ 676134 h 710563"/>
              <a:gd name="connsiteX10" fmla="*/ 1805373 w 1805491"/>
              <a:gd name="connsiteY10" fmla="*/ 44286 h 710563"/>
              <a:gd name="connsiteX11" fmla="*/ 1781637 w 1805491"/>
              <a:gd name="connsiteY11" fmla="*/ 21951 h 710563"/>
              <a:gd name="connsiteX12" fmla="*/ 1760692 w 1805491"/>
              <a:gd name="connsiteY12" fmla="*/ 2689 h 710563"/>
              <a:gd name="connsiteX13" fmla="*/ 76075 w 1805491"/>
              <a:gd name="connsiteY13" fmla="*/ 0 h 710563"/>
              <a:gd name="connsiteX0" fmla="*/ 76075 w 1805491"/>
              <a:gd name="connsiteY0" fmla="*/ 0 h 713126"/>
              <a:gd name="connsiteX1" fmla="*/ 33895 w 1805491"/>
              <a:gd name="connsiteY1" fmla="*/ 997 h 713126"/>
              <a:gd name="connsiteX2" fmla="*/ 1789 w 1805491"/>
              <a:gd name="connsiteY2" fmla="*/ 26940 h 713126"/>
              <a:gd name="connsiteX3" fmla="*/ 0 w 1805491"/>
              <a:gd name="connsiteY3" fmla="*/ 658268 h 713126"/>
              <a:gd name="connsiteX4" fmla="*/ 873 w 1805491"/>
              <a:gd name="connsiteY4" fmla="*/ 676557 h 713126"/>
              <a:gd name="connsiteX5" fmla="*/ 26816 w 1805491"/>
              <a:gd name="connsiteY5" fmla="*/ 708663 h 713126"/>
              <a:gd name="connsiteX6" fmla="*/ 63734 w 1805491"/>
              <a:gd name="connsiteY6" fmla="*/ 710563 h 713126"/>
              <a:gd name="connsiteX7" fmla="*/ 1765891 w 1805491"/>
              <a:gd name="connsiteY7" fmla="*/ 713126 h 713126"/>
              <a:gd name="connsiteX8" fmla="*/ 1784715 w 1805491"/>
              <a:gd name="connsiteY8" fmla="*/ 681202 h 713126"/>
              <a:gd name="connsiteX9" fmla="*/ 1805483 w 1805491"/>
              <a:gd name="connsiteY9" fmla="*/ 676134 h 713126"/>
              <a:gd name="connsiteX10" fmla="*/ 1805373 w 1805491"/>
              <a:gd name="connsiteY10" fmla="*/ 44286 h 713126"/>
              <a:gd name="connsiteX11" fmla="*/ 1781637 w 1805491"/>
              <a:gd name="connsiteY11" fmla="*/ 21951 h 713126"/>
              <a:gd name="connsiteX12" fmla="*/ 1760692 w 1805491"/>
              <a:gd name="connsiteY12" fmla="*/ 2689 h 713126"/>
              <a:gd name="connsiteX13" fmla="*/ 76075 w 1805491"/>
              <a:gd name="connsiteY13" fmla="*/ 0 h 713126"/>
              <a:gd name="connsiteX0" fmla="*/ 76075 w 1805491"/>
              <a:gd name="connsiteY0" fmla="*/ 0 h 713126"/>
              <a:gd name="connsiteX1" fmla="*/ 33895 w 1805491"/>
              <a:gd name="connsiteY1" fmla="*/ 997 h 713126"/>
              <a:gd name="connsiteX2" fmla="*/ 1789 w 1805491"/>
              <a:gd name="connsiteY2" fmla="*/ 26940 h 713126"/>
              <a:gd name="connsiteX3" fmla="*/ 0 w 1805491"/>
              <a:gd name="connsiteY3" fmla="*/ 658268 h 713126"/>
              <a:gd name="connsiteX4" fmla="*/ 873 w 1805491"/>
              <a:gd name="connsiteY4" fmla="*/ 676557 h 713126"/>
              <a:gd name="connsiteX5" fmla="*/ 26816 w 1805491"/>
              <a:gd name="connsiteY5" fmla="*/ 708663 h 713126"/>
              <a:gd name="connsiteX6" fmla="*/ 63734 w 1805491"/>
              <a:gd name="connsiteY6" fmla="*/ 710563 h 713126"/>
              <a:gd name="connsiteX7" fmla="*/ 1765891 w 1805491"/>
              <a:gd name="connsiteY7" fmla="*/ 713126 h 713126"/>
              <a:gd name="connsiteX8" fmla="*/ 1784715 w 1805491"/>
              <a:gd name="connsiteY8" fmla="*/ 702596 h 713126"/>
              <a:gd name="connsiteX9" fmla="*/ 1805483 w 1805491"/>
              <a:gd name="connsiteY9" fmla="*/ 676134 h 713126"/>
              <a:gd name="connsiteX10" fmla="*/ 1805373 w 1805491"/>
              <a:gd name="connsiteY10" fmla="*/ 44286 h 713126"/>
              <a:gd name="connsiteX11" fmla="*/ 1781637 w 1805491"/>
              <a:gd name="connsiteY11" fmla="*/ 21951 h 713126"/>
              <a:gd name="connsiteX12" fmla="*/ 1760692 w 1805491"/>
              <a:gd name="connsiteY12" fmla="*/ 2689 h 713126"/>
              <a:gd name="connsiteX13" fmla="*/ 76075 w 1805491"/>
              <a:gd name="connsiteY13" fmla="*/ 0 h 713126"/>
              <a:gd name="connsiteX0" fmla="*/ 76075 w 1805497"/>
              <a:gd name="connsiteY0" fmla="*/ 0 h 713126"/>
              <a:gd name="connsiteX1" fmla="*/ 33895 w 1805497"/>
              <a:gd name="connsiteY1" fmla="*/ 997 h 713126"/>
              <a:gd name="connsiteX2" fmla="*/ 1789 w 1805497"/>
              <a:gd name="connsiteY2" fmla="*/ 26940 h 713126"/>
              <a:gd name="connsiteX3" fmla="*/ 0 w 1805497"/>
              <a:gd name="connsiteY3" fmla="*/ 658268 h 713126"/>
              <a:gd name="connsiteX4" fmla="*/ 873 w 1805497"/>
              <a:gd name="connsiteY4" fmla="*/ 676557 h 713126"/>
              <a:gd name="connsiteX5" fmla="*/ 26816 w 1805497"/>
              <a:gd name="connsiteY5" fmla="*/ 708663 h 713126"/>
              <a:gd name="connsiteX6" fmla="*/ 63734 w 1805497"/>
              <a:gd name="connsiteY6" fmla="*/ 710563 h 713126"/>
              <a:gd name="connsiteX7" fmla="*/ 1765891 w 1805497"/>
              <a:gd name="connsiteY7" fmla="*/ 713126 h 713126"/>
              <a:gd name="connsiteX8" fmla="*/ 1794242 w 1805497"/>
              <a:gd name="connsiteY8" fmla="*/ 705270 h 713126"/>
              <a:gd name="connsiteX9" fmla="*/ 1805483 w 1805497"/>
              <a:gd name="connsiteY9" fmla="*/ 676134 h 713126"/>
              <a:gd name="connsiteX10" fmla="*/ 1805373 w 1805497"/>
              <a:gd name="connsiteY10" fmla="*/ 44286 h 713126"/>
              <a:gd name="connsiteX11" fmla="*/ 1781637 w 1805497"/>
              <a:gd name="connsiteY11" fmla="*/ 21951 h 713126"/>
              <a:gd name="connsiteX12" fmla="*/ 1760692 w 1805497"/>
              <a:gd name="connsiteY12" fmla="*/ 2689 h 713126"/>
              <a:gd name="connsiteX13" fmla="*/ 76075 w 1805497"/>
              <a:gd name="connsiteY13" fmla="*/ 0 h 713126"/>
              <a:gd name="connsiteX0" fmla="*/ 76075 w 2388101"/>
              <a:gd name="connsiteY0" fmla="*/ 0 h 972690"/>
              <a:gd name="connsiteX1" fmla="*/ 33895 w 2388101"/>
              <a:gd name="connsiteY1" fmla="*/ 997 h 972690"/>
              <a:gd name="connsiteX2" fmla="*/ 1789 w 2388101"/>
              <a:gd name="connsiteY2" fmla="*/ 26940 h 972690"/>
              <a:gd name="connsiteX3" fmla="*/ 0 w 2388101"/>
              <a:gd name="connsiteY3" fmla="*/ 658268 h 972690"/>
              <a:gd name="connsiteX4" fmla="*/ 873 w 2388101"/>
              <a:gd name="connsiteY4" fmla="*/ 676557 h 972690"/>
              <a:gd name="connsiteX5" fmla="*/ 26816 w 2388101"/>
              <a:gd name="connsiteY5" fmla="*/ 708663 h 972690"/>
              <a:gd name="connsiteX6" fmla="*/ 63734 w 2388101"/>
              <a:gd name="connsiteY6" fmla="*/ 710563 h 972690"/>
              <a:gd name="connsiteX7" fmla="*/ 1765891 w 2388101"/>
              <a:gd name="connsiteY7" fmla="*/ 713126 h 972690"/>
              <a:gd name="connsiteX8" fmla="*/ 2388101 w 2388101"/>
              <a:gd name="connsiteY8" fmla="*/ 972690 h 972690"/>
              <a:gd name="connsiteX9" fmla="*/ 1805483 w 2388101"/>
              <a:gd name="connsiteY9" fmla="*/ 676134 h 972690"/>
              <a:gd name="connsiteX10" fmla="*/ 1805373 w 2388101"/>
              <a:gd name="connsiteY10" fmla="*/ 44286 h 972690"/>
              <a:gd name="connsiteX11" fmla="*/ 1781637 w 2388101"/>
              <a:gd name="connsiteY11" fmla="*/ 21951 h 972690"/>
              <a:gd name="connsiteX12" fmla="*/ 1760692 w 2388101"/>
              <a:gd name="connsiteY12" fmla="*/ 2689 h 972690"/>
              <a:gd name="connsiteX13" fmla="*/ 76075 w 2388101"/>
              <a:gd name="connsiteY13" fmla="*/ 0 h 972690"/>
              <a:gd name="connsiteX0" fmla="*/ 76075 w 1905393"/>
              <a:gd name="connsiteY0" fmla="*/ 0 h 806890"/>
              <a:gd name="connsiteX1" fmla="*/ 33895 w 1905393"/>
              <a:gd name="connsiteY1" fmla="*/ 997 h 806890"/>
              <a:gd name="connsiteX2" fmla="*/ 1789 w 1905393"/>
              <a:gd name="connsiteY2" fmla="*/ 26940 h 806890"/>
              <a:gd name="connsiteX3" fmla="*/ 0 w 1905393"/>
              <a:gd name="connsiteY3" fmla="*/ 658268 h 806890"/>
              <a:gd name="connsiteX4" fmla="*/ 873 w 1905393"/>
              <a:gd name="connsiteY4" fmla="*/ 676557 h 806890"/>
              <a:gd name="connsiteX5" fmla="*/ 26816 w 1905393"/>
              <a:gd name="connsiteY5" fmla="*/ 708663 h 806890"/>
              <a:gd name="connsiteX6" fmla="*/ 63734 w 1905393"/>
              <a:gd name="connsiteY6" fmla="*/ 710563 h 806890"/>
              <a:gd name="connsiteX7" fmla="*/ 1765891 w 1905393"/>
              <a:gd name="connsiteY7" fmla="*/ 713126 h 806890"/>
              <a:gd name="connsiteX8" fmla="*/ 1905393 w 1905393"/>
              <a:gd name="connsiteY8" fmla="*/ 806890 h 806890"/>
              <a:gd name="connsiteX9" fmla="*/ 1805483 w 1905393"/>
              <a:gd name="connsiteY9" fmla="*/ 676134 h 806890"/>
              <a:gd name="connsiteX10" fmla="*/ 1805373 w 1905393"/>
              <a:gd name="connsiteY10" fmla="*/ 44286 h 806890"/>
              <a:gd name="connsiteX11" fmla="*/ 1781637 w 1905393"/>
              <a:gd name="connsiteY11" fmla="*/ 21951 h 806890"/>
              <a:gd name="connsiteX12" fmla="*/ 1760692 w 1905393"/>
              <a:gd name="connsiteY12" fmla="*/ 2689 h 806890"/>
              <a:gd name="connsiteX13" fmla="*/ 76075 w 1905393"/>
              <a:gd name="connsiteY13" fmla="*/ 0 h 806890"/>
              <a:gd name="connsiteX0" fmla="*/ 76075 w 1805487"/>
              <a:gd name="connsiteY0" fmla="*/ 0 h 715967"/>
              <a:gd name="connsiteX1" fmla="*/ 33895 w 1805487"/>
              <a:gd name="connsiteY1" fmla="*/ 997 h 715967"/>
              <a:gd name="connsiteX2" fmla="*/ 1789 w 1805487"/>
              <a:gd name="connsiteY2" fmla="*/ 26940 h 715967"/>
              <a:gd name="connsiteX3" fmla="*/ 0 w 1805487"/>
              <a:gd name="connsiteY3" fmla="*/ 658268 h 715967"/>
              <a:gd name="connsiteX4" fmla="*/ 873 w 1805487"/>
              <a:gd name="connsiteY4" fmla="*/ 676557 h 715967"/>
              <a:gd name="connsiteX5" fmla="*/ 26816 w 1805487"/>
              <a:gd name="connsiteY5" fmla="*/ 708663 h 715967"/>
              <a:gd name="connsiteX6" fmla="*/ 63734 w 1805487"/>
              <a:gd name="connsiteY6" fmla="*/ 710563 h 715967"/>
              <a:gd name="connsiteX7" fmla="*/ 1765891 w 1805487"/>
              <a:gd name="connsiteY7" fmla="*/ 713126 h 715967"/>
              <a:gd name="connsiteX8" fmla="*/ 1762486 w 1805487"/>
              <a:gd name="connsiteY8" fmla="*/ 715967 h 715967"/>
              <a:gd name="connsiteX9" fmla="*/ 1805483 w 1805487"/>
              <a:gd name="connsiteY9" fmla="*/ 676134 h 715967"/>
              <a:gd name="connsiteX10" fmla="*/ 1805373 w 1805487"/>
              <a:gd name="connsiteY10" fmla="*/ 44286 h 715967"/>
              <a:gd name="connsiteX11" fmla="*/ 1781637 w 1805487"/>
              <a:gd name="connsiteY11" fmla="*/ 21951 h 715967"/>
              <a:gd name="connsiteX12" fmla="*/ 1760692 w 1805487"/>
              <a:gd name="connsiteY12" fmla="*/ 2689 h 715967"/>
              <a:gd name="connsiteX13" fmla="*/ 76075 w 1805487"/>
              <a:gd name="connsiteY13" fmla="*/ 0 h 715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5487" h="715967">
                <a:moveTo>
                  <a:pt x="76075" y="0"/>
                </a:moveTo>
                <a:lnTo>
                  <a:pt x="33895" y="997"/>
                </a:lnTo>
                <a:lnTo>
                  <a:pt x="1789" y="26940"/>
                </a:lnTo>
                <a:cubicBezTo>
                  <a:pt x="1193" y="237383"/>
                  <a:pt x="596" y="447825"/>
                  <a:pt x="0" y="658268"/>
                </a:cubicBezTo>
                <a:lnTo>
                  <a:pt x="873" y="676557"/>
                </a:lnTo>
                <a:lnTo>
                  <a:pt x="26816" y="708663"/>
                </a:lnTo>
                <a:lnTo>
                  <a:pt x="63734" y="710563"/>
                </a:lnTo>
                <a:lnTo>
                  <a:pt x="1765891" y="713126"/>
                </a:lnTo>
                <a:lnTo>
                  <a:pt x="1762486" y="715967"/>
                </a:lnTo>
                <a:cubicBezTo>
                  <a:pt x="1761998" y="696450"/>
                  <a:pt x="1805971" y="695651"/>
                  <a:pt x="1805483" y="676134"/>
                </a:cubicBezTo>
                <a:cubicBezTo>
                  <a:pt x="1805446" y="477998"/>
                  <a:pt x="1805410" y="242422"/>
                  <a:pt x="1805373" y="44286"/>
                </a:cubicBezTo>
                <a:lnTo>
                  <a:pt x="1781637" y="21951"/>
                </a:lnTo>
                <a:lnTo>
                  <a:pt x="1760692" y="2689"/>
                </a:lnTo>
                <a:lnTo>
                  <a:pt x="76075" y="0"/>
                </a:lnTo>
                <a:close/>
              </a:path>
            </a:pathLst>
          </a:custGeom>
          <a:solidFill>
            <a:srgbClr val="00AEEF"/>
          </a:solidFill>
        </p:spPr>
        <p:txBody>
          <a:bodyPr wrap="square" lIns="0" tIns="0" rIns="0" bIns="0" rtlCol="0"/>
          <a:lstStyle/>
          <a:p>
            <a:endParaRPr sz="1819" dirty="0"/>
          </a:p>
        </p:txBody>
      </p:sp>
      <p:sp>
        <p:nvSpPr>
          <p:cNvPr id="13" name="object 7">
            <a:extLst>
              <a:ext uri="{FF2B5EF4-FFF2-40B4-BE49-F238E27FC236}">
                <a16:creationId xmlns:a16="http://schemas.microsoft.com/office/drawing/2014/main" id="{F31140D3-FDF8-904F-BD8E-B032700F6069}"/>
              </a:ext>
            </a:extLst>
          </p:cNvPr>
          <p:cNvSpPr txBox="1"/>
          <p:nvPr/>
        </p:nvSpPr>
        <p:spPr>
          <a:xfrm>
            <a:off x="359985" y="9027207"/>
            <a:ext cx="1805534" cy="718143"/>
          </a:xfrm>
          <a:prstGeom prst="rect">
            <a:avLst/>
          </a:prstGeom>
        </p:spPr>
        <p:txBody>
          <a:bodyPr vert="horz" wrap="square" lIns="0" tIns="12698" rIns="0" bIns="0" rtlCol="0">
            <a:spAutoFit/>
          </a:bodyPr>
          <a:lstStyle/>
          <a:p>
            <a:pPr marL="12699" algn="ctr">
              <a:lnSpc>
                <a:spcPts val="2039"/>
              </a:lnSpc>
              <a:spcBef>
                <a:spcPts val="99"/>
              </a:spcBef>
            </a:pPr>
            <a:r>
              <a:rPr lang="en-US" sz="1999">
                <a:solidFill>
                  <a:schemeClr val="bg1"/>
                </a:solidFill>
              </a:rPr>
              <a:t>SUMMER</a:t>
            </a:r>
            <a:r>
              <a:rPr sz="1999">
                <a:solidFill>
                  <a:schemeClr val="bg1"/>
                </a:solidFill>
              </a:rPr>
              <a:t> </a:t>
            </a:r>
            <a:r>
              <a:rPr lang="en-US" sz="1999" dirty="0">
                <a:solidFill>
                  <a:schemeClr val="bg1"/>
                </a:solidFill>
              </a:rPr>
              <a:t>2021</a:t>
            </a:r>
            <a:endParaRPr sz="1999" dirty="0">
              <a:solidFill>
                <a:schemeClr val="bg1"/>
              </a:solidFill>
            </a:endParaRPr>
          </a:p>
          <a:p>
            <a:pPr marL="13971" algn="ctr">
              <a:lnSpc>
                <a:spcPts val="3479"/>
              </a:lnSpc>
            </a:pPr>
            <a:r>
              <a:rPr sz="3200" dirty="0">
                <a:solidFill>
                  <a:schemeClr val="bg1"/>
                </a:solidFill>
                <a:latin typeface="+mj-lt"/>
              </a:rPr>
              <a:t>EDITION</a:t>
            </a:r>
          </a:p>
        </p:txBody>
      </p:sp>
    </p:spTree>
    <p:extLst>
      <p:ext uri="{BB962C8B-B14F-4D97-AF65-F5344CB8AC3E}">
        <p14:creationId xmlns:p14="http://schemas.microsoft.com/office/powerpoint/2010/main" val="3214583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pushing a person in a wheelbarrow&#10;&#10;Description automatically generated with low confidence">
            <a:extLst>
              <a:ext uri="{FF2B5EF4-FFF2-40B4-BE49-F238E27FC236}">
                <a16:creationId xmlns:a16="http://schemas.microsoft.com/office/drawing/2014/main" id="{CA8C2427-5CC5-7941-B062-007B49FFBC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3"/>
          <a:stretch/>
        </p:blipFill>
        <p:spPr>
          <a:xfrm>
            <a:off x="0" y="1"/>
            <a:ext cx="7772400" cy="2667000"/>
          </a:xfrm>
          <a:prstGeom prst="rect">
            <a:avLst/>
          </a:prstGeom>
        </p:spPr>
      </p:pic>
      <p:sp>
        <p:nvSpPr>
          <p:cNvPr id="3" name="object 2">
            <a:extLst>
              <a:ext uri="{FF2B5EF4-FFF2-40B4-BE49-F238E27FC236}">
                <a16:creationId xmlns:a16="http://schemas.microsoft.com/office/drawing/2014/main" id="{E5912B10-FC06-0D49-B370-888D99586B32}"/>
              </a:ext>
            </a:extLst>
          </p:cNvPr>
          <p:cNvSpPr txBox="1"/>
          <p:nvPr/>
        </p:nvSpPr>
        <p:spPr>
          <a:xfrm>
            <a:off x="457200" y="2895600"/>
            <a:ext cx="6858050" cy="6624891"/>
          </a:xfrm>
          <a:prstGeom prst="rect">
            <a:avLst/>
          </a:prstGeom>
        </p:spPr>
        <p:txBody>
          <a:bodyPr vert="horz" wrap="square" lIns="0" tIns="0" rIns="0" bIns="0" rtlCol="0">
            <a:spAutoFit/>
          </a:bodyPr>
          <a:lstStyle/>
          <a:p>
            <a:pPr fontAlgn="base">
              <a:spcBef>
                <a:spcPts val="900"/>
              </a:spcBef>
            </a:pPr>
            <a:r>
              <a:rPr lang="en-US" sz="1400" dirty="0"/>
              <a:t>Today, Americans are moving for a variety of reasons. The health crisis has truly reshaped our lifestyles and our needs. Spending so much more time in our current homes has driven many people to re-evaluate what homeownership means and what they find most valuable in their living spaces.</a:t>
            </a:r>
          </a:p>
          <a:p>
            <a:pPr fontAlgn="base">
              <a:spcBef>
                <a:spcPts val="900"/>
              </a:spcBef>
            </a:pPr>
            <a:r>
              <a:rPr lang="en-US" sz="1400" dirty="0"/>
              <a:t>According to the 2020 Annual National Movers Study:</a:t>
            </a:r>
          </a:p>
          <a:p>
            <a:pPr lvl="1" fontAlgn="base">
              <a:spcBef>
                <a:spcPts val="900"/>
              </a:spcBef>
            </a:pPr>
            <a:r>
              <a:rPr lang="en-US" sz="1400" i="1" dirty="0"/>
              <a:t>“For customers who cited COVID-19 as an influence on their move in 2020, the top reasons associated with COVID-19 were concerns for personal and family health and wellbeing (60%); desires to be closer to family (59%); 57% moved due to changes in employment status or work arrangement (including the ability to work remotely); and 53% desired a lifestyle change or improvement of quality of life.”</a:t>
            </a:r>
          </a:p>
          <a:p>
            <a:pPr fontAlgn="base">
              <a:spcBef>
                <a:spcPts val="900"/>
              </a:spcBef>
            </a:pPr>
            <a:r>
              <a:rPr lang="en-US" sz="1400" dirty="0"/>
              <a:t>With a new perspective on homeownership, here are some of the reasons people are reconsidering where they live and making moves this season.</a:t>
            </a:r>
          </a:p>
          <a:p>
            <a:pPr fontAlgn="base">
              <a:spcBef>
                <a:spcPts val="900"/>
              </a:spcBef>
            </a:pPr>
            <a:r>
              <a:rPr lang="en-US" sz="1400" b="1" dirty="0">
                <a:solidFill>
                  <a:srgbClr val="00B0F0"/>
                </a:solidFill>
              </a:rPr>
              <a:t>1.  Working from Home</a:t>
            </a:r>
          </a:p>
          <a:p>
            <a:pPr fontAlgn="base">
              <a:spcBef>
                <a:spcPts val="900"/>
              </a:spcBef>
            </a:pPr>
            <a:r>
              <a:rPr lang="en-US" sz="1400" dirty="0"/>
              <a:t>Remote work became the new norm last year, and for some, it’s persisting longer than they initially expected. Many in the workforce today are discovering they don’t need to live so close to the office anymore and they can get more for their money by moving a little further outside the city limits. </a:t>
            </a:r>
            <a:r>
              <a:rPr lang="en-US" sz="1400" i="1" dirty="0"/>
              <a:t>Apartment List </a:t>
            </a:r>
            <a:r>
              <a:rPr lang="en-US" sz="1400" dirty="0"/>
              <a:t>notes:</a:t>
            </a:r>
          </a:p>
          <a:p>
            <a:pPr lvl="1" fontAlgn="base">
              <a:spcBef>
                <a:spcPts val="900"/>
              </a:spcBef>
            </a:pPr>
            <a:r>
              <a:rPr lang="en-US" sz="1400" i="1" dirty="0"/>
              <a:t>“The COVID pandemic has sparked a rebound in residential migration: survey data suggest that </a:t>
            </a:r>
            <a:r>
              <a:rPr lang="en-US" sz="1400" b="1" i="1" dirty="0"/>
              <a:t>16 percent of American workers moved between April 2020 and April 2021</a:t>
            </a:r>
            <a:r>
              <a:rPr lang="en-US" sz="1400" i="1" dirty="0"/>
              <a:t>, up from 14 percent in 2019 and the first increase in migration in over a decade… </a:t>
            </a:r>
            <a:r>
              <a:rPr lang="en-US" sz="1400" b="1" i="1" dirty="0"/>
              <a:t>One of the major drivers in this trend is remote work</a:t>
            </a:r>
            <a:r>
              <a:rPr lang="en-US" sz="1400" i="1" dirty="0"/>
              <a:t>, which expanded greatly in response to COVID and will remain prevalent even after the pandemic wanes. No longer tethered to a physical job site, </a:t>
            </a:r>
            <a:r>
              <a:rPr lang="en-US" sz="1400" b="1" i="1" dirty="0"/>
              <a:t>remote workers were 53 percent more likely to move this past year than on-site workers</a:t>
            </a:r>
            <a:r>
              <a:rPr lang="en-US" sz="1400" i="1" dirty="0"/>
              <a:t>.”</a:t>
            </a:r>
          </a:p>
          <a:p>
            <a:pPr fontAlgn="base">
              <a:spcBef>
                <a:spcPts val="900"/>
              </a:spcBef>
            </a:pPr>
            <a:r>
              <a:rPr lang="en-US" sz="1400" dirty="0"/>
              <a:t>If you’ve tried to convert your guest room or your dining room into a home office with minimal success, it may be time to find a larger home. The reality is, your current house may not be optimally designed for this kind of space, making remote work very challenging.</a:t>
            </a:r>
          </a:p>
        </p:txBody>
      </p:sp>
      <p:grpSp>
        <p:nvGrpSpPr>
          <p:cNvPr id="21" name="Group 20">
            <a:extLst>
              <a:ext uri="{FF2B5EF4-FFF2-40B4-BE49-F238E27FC236}">
                <a16:creationId xmlns:a16="http://schemas.microsoft.com/office/drawing/2014/main" id="{B5988496-CB72-7845-AA55-C553302F300F}"/>
              </a:ext>
            </a:extLst>
          </p:cNvPr>
          <p:cNvGrpSpPr/>
          <p:nvPr/>
        </p:nvGrpSpPr>
        <p:grpSpPr>
          <a:xfrm>
            <a:off x="230235" y="1825752"/>
            <a:ext cx="7313565" cy="612648"/>
            <a:chOff x="229423" y="4349652"/>
            <a:chExt cx="7313565" cy="612648"/>
          </a:xfrm>
        </p:grpSpPr>
        <p:sp>
          <p:nvSpPr>
            <p:cNvPr id="22" name="object 5">
              <a:extLst>
                <a:ext uri="{FF2B5EF4-FFF2-40B4-BE49-F238E27FC236}">
                  <a16:creationId xmlns:a16="http://schemas.microsoft.com/office/drawing/2014/main" id="{6E2E2DDB-0C49-B446-BD10-A86947EB5171}"/>
                </a:ext>
              </a:extLst>
            </p:cNvPr>
            <p:cNvSpPr/>
            <p:nvPr/>
          </p:nvSpPr>
          <p:spPr>
            <a:xfrm>
              <a:off x="229423" y="4349652"/>
              <a:ext cx="7313564" cy="612648"/>
            </a:xfrm>
            <a:custGeom>
              <a:avLst/>
              <a:gdLst/>
              <a:ahLst/>
              <a:cxnLst/>
              <a:rect l="l" t="t" r="r" b="b"/>
              <a:pathLst>
                <a:path w="7352030" h="718185">
                  <a:moveTo>
                    <a:pt x="0" y="717803"/>
                  </a:moveTo>
                  <a:lnTo>
                    <a:pt x="7351776" y="717803"/>
                  </a:lnTo>
                  <a:lnTo>
                    <a:pt x="7351776" y="0"/>
                  </a:lnTo>
                  <a:lnTo>
                    <a:pt x="0" y="0"/>
                  </a:lnTo>
                  <a:lnTo>
                    <a:pt x="0" y="717803"/>
                  </a:lnTo>
                  <a:close/>
                </a:path>
              </a:pathLst>
            </a:custGeom>
            <a:solidFill>
              <a:srgbClr val="00AEEF">
                <a:alpha val="93998"/>
              </a:srgbClr>
            </a:solidFill>
          </p:spPr>
          <p:txBody>
            <a:bodyPr wrap="square" lIns="0" tIns="0" rIns="0" bIns="0" rtlCol="0"/>
            <a:lstStyle/>
            <a:p>
              <a:endParaRPr sz="1819">
                <a:solidFill>
                  <a:schemeClr val="bg1"/>
                </a:solidFill>
              </a:endParaRPr>
            </a:p>
          </p:txBody>
        </p:sp>
        <p:sp>
          <p:nvSpPr>
            <p:cNvPr id="23" name="object 6">
              <a:extLst>
                <a:ext uri="{FF2B5EF4-FFF2-40B4-BE49-F238E27FC236}">
                  <a16:creationId xmlns:a16="http://schemas.microsoft.com/office/drawing/2014/main" id="{868CD090-A091-354E-A4CA-903E3ED6F0B1}"/>
                </a:ext>
              </a:extLst>
            </p:cNvPr>
            <p:cNvSpPr/>
            <p:nvPr/>
          </p:nvSpPr>
          <p:spPr>
            <a:xfrm>
              <a:off x="457972" y="4851699"/>
              <a:ext cx="6856466" cy="2539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819">
                <a:solidFill>
                  <a:schemeClr val="bg1"/>
                </a:solidFill>
              </a:endParaRPr>
            </a:p>
          </p:txBody>
        </p:sp>
        <p:sp>
          <p:nvSpPr>
            <p:cNvPr id="24" name="object 7">
              <a:extLst>
                <a:ext uri="{FF2B5EF4-FFF2-40B4-BE49-F238E27FC236}">
                  <a16:creationId xmlns:a16="http://schemas.microsoft.com/office/drawing/2014/main" id="{19CB7DEF-6157-4542-9D24-5BAC9EB02DF3}"/>
                </a:ext>
              </a:extLst>
            </p:cNvPr>
            <p:cNvSpPr txBox="1">
              <a:spLocks/>
            </p:cNvSpPr>
            <p:nvPr/>
          </p:nvSpPr>
          <p:spPr>
            <a:xfrm>
              <a:off x="229423" y="4446637"/>
              <a:ext cx="7313565" cy="443709"/>
            </a:xfrm>
            <a:prstGeom prst="rect">
              <a:avLst/>
            </a:prstGeom>
          </p:spPr>
          <p:txBody>
            <a:bodyPr vert="horz" wrap="square" lIns="0" tIns="12698" rIns="0" bIns="0" rtlCol="0" anchor="ctr">
              <a:spAutoFit/>
            </a:bodyPr>
            <a:lstStyle>
              <a:lvl1pPr>
                <a:defRPr sz="5000" b="0" i="0">
                  <a:solidFill>
                    <a:srgbClr val="231F20"/>
                  </a:solidFill>
                  <a:latin typeface="Calibri" panose="020F0502020204030204" pitchFamily="34" charset="0"/>
                  <a:ea typeface="+mj-ea"/>
                  <a:cs typeface="Calibri" panose="020F0502020204030204" pitchFamily="34" charset="0"/>
                </a:defRPr>
              </a:lvl1pPr>
            </a:lstStyle>
            <a:p>
              <a:pPr marL="246372">
                <a:spcBef>
                  <a:spcPts val="99"/>
                </a:spcBef>
                <a:tabLst>
                  <a:tab pos="7104206" algn="l"/>
                </a:tabLst>
              </a:pPr>
              <a:r>
                <a:rPr lang="en-US" sz="2800" b="1" kern="0" dirty="0">
                  <a:solidFill>
                    <a:schemeClr val="bg1"/>
                  </a:solidFill>
                </a:rPr>
                <a:t>Why People Are Moving This Season</a:t>
              </a:r>
            </a:p>
          </p:txBody>
        </p:sp>
      </p:grpSp>
      <p:sp>
        <p:nvSpPr>
          <p:cNvPr id="9" name="TextBox 8">
            <a:extLst>
              <a:ext uri="{FF2B5EF4-FFF2-40B4-BE49-F238E27FC236}">
                <a16:creationId xmlns:a16="http://schemas.microsoft.com/office/drawing/2014/main" id="{4648F89E-7F7E-D242-B8B4-F6E058221282}"/>
              </a:ext>
            </a:extLst>
          </p:cNvPr>
          <p:cNvSpPr txBox="1"/>
          <p:nvPr/>
        </p:nvSpPr>
        <p:spPr>
          <a:xfrm>
            <a:off x="7239000" y="9598223"/>
            <a:ext cx="381000" cy="307777"/>
          </a:xfrm>
          <a:prstGeom prst="rect">
            <a:avLst/>
          </a:prstGeom>
          <a:noFill/>
        </p:spPr>
        <p:txBody>
          <a:bodyPr wrap="square" rtlCol="0">
            <a:spAutoFit/>
          </a:bodyPr>
          <a:lstStyle/>
          <a:p>
            <a:r>
              <a:rPr lang="en-US" sz="1400" dirty="0"/>
              <a:t>10</a:t>
            </a:r>
          </a:p>
        </p:txBody>
      </p:sp>
    </p:spTree>
    <p:extLst>
      <p:ext uri="{BB962C8B-B14F-4D97-AF65-F5344CB8AC3E}">
        <p14:creationId xmlns:p14="http://schemas.microsoft.com/office/powerpoint/2010/main" val="2228428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outdoor, tree, trunk&#10;&#10;Description automatically generated">
            <a:extLst>
              <a:ext uri="{FF2B5EF4-FFF2-40B4-BE49-F238E27FC236}">
                <a16:creationId xmlns:a16="http://schemas.microsoft.com/office/drawing/2014/main" id="{B2583559-C119-3249-AE0A-27B09500A0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629400"/>
            <a:ext cx="7772400" cy="2820203"/>
          </a:xfrm>
          <a:prstGeom prst="rect">
            <a:avLst/>
          </a:prstGeom>
        </p:spPr>
      </p:pic>
      <p:sp>
        <p:nvSpPr>
          <p:cNvPr id="8" name="TextBox 7">
            <a:extLst>
              <a:ext uri="{FF2B5EF4-FFF2-40B4-BE49-F238E27FC236}">
                <a16:creationId xmlns:a16="http://schemas.microsoft.com/office/drawing/2014/main" id="{C914C412-5EE6-014B-9822-E58402F7A723}"/>
              </a:ext>
            </a:extLst>
          </p:cNvPr>
          <p:cNvSpPr txBox="1"/>
          <p:nvPr/>
        </p:nvSpPr>
        <p:spPr>
          <a:xfrm>
            <a:off x="373132" y="381000"/>
            <a:ext cx="7094468" cy="6301725"/>
          </a:xfrm>
          <a:prstGeom prst="rect">
            <a:avLst/>
          </a:prstGeom>
          <a:noFill/>
        </p:spPr>
        <p:txBody>
          <a:bodyPr wrap="square" rtlCol="0">
            <a:spAutoFit/>
          </a:bodyPr>
          <a:lstStyle/>
          <a:p>
            <a:pPr fontAlgn="base">
              <a:spcBef>
                <a:spcPts val="900"/>
              </a:spcBef>
            </a:pPr>
            <a:r>
              <a:rPr lang="en-US" sz="1400" b="1" dirty="0">
                <a:solidFill>
                  <a:srgbClr val="00B0F0"/>
                </a:solidFill>
              </a:rPr>
              <a:t>2</a:t>
            </a:r>
            <a:r>
              <a:rPr lang="en-US" sz="1400" b="1" dirty="0">
                <a:solidFill>
                  <a:srgbClr val="00AEEF"/>
                </a:solidFill>
              </a:rPr>
              <a:t>.  Room for Fitness &amp; Activities</a:t>
            </a:r>
          </a:p>
          <a:p>
            <a:pPr fontAlgn="base">
              <a:spcBef>
                <a:spcPts val="900"/>
              </a:spcBef>
            </a:pPr>
            <a:r>
              <a:rPr lang="en-US" sz="1400" dirty="0"/>
              <a:t>Staying healthy and active is a top priority for many Americans, and dreams of having space for a home gym are growing stronger. A recent survey of 4,538 active adults from 122 countries noted the three fastest-growing fitness trends amongst active adults:</a:t>
            </a:r>
          </a:p>
          <a:p>
            <a:pPr marL="695325" lvl="1" indent="-285750" fontAlgn="base">
              <a:spcBef>
                <a:spcPts val="900"/>
              </a:spcBef>
              <a:buFont typeface="Arial" panose="020B0604020202020204" pitchFamily="34" charset="0"/>
              <a:buChar char="•"/>
            </a:pPr>
            <a:r>
              <a:rPr lang="en-US" sz="1400" dirty="0"/>
              <a:t>At-home fitness equipment (up 50%)</a:t>
            </a:r>
          </a:p>
          <a:p>
            <a:pPr marL="685800" lvl="1" indent="-274320" fontAlgn="base">
              <a:buFont typeface="Arial" panose="020B0604020202020204" pitchFamily="34" charset="0"/>
              <a:buChar char="•"/>
            </a:pPr>
            <a:r>
              <a:rPr lang="en-US" sz="1400" dirty="0"/>
              <a:t>Personal trainers/nutritionists (up 48%)</a:t>
            </a:r>
          </a:p>
          <a:p>
            <a:pPr marL="685800" lvl="1" indent="-274320" fontAlgn="base">
              <a:buFont typeface="Arial" panose="020B0604020202020204" pitchFamily="34" charset="0"/>
              <a:buChar char="•"/>
            </a:pPr>
            <a:r>
              <a:rPr lang="en-US" sz="1400" dirty="0"/>
              <a:t>Online fitness courses, classes, and subscriptions (up 17%)</a:t>
            </a:r>
          </a:p>
          <a:p>
            <a:pPr fontAlgn="base">
              <a:spcBef>
                <a:spcPts val="900"/>
              </a:spcBef>
            </a:pPr>
            <a:r>
              <a:rPr lang="en-US" sz="1400" dirty="0"/>
              <a:t>Having room to maintain a healthy lifestyle at home – </a:t>
            </a:r>
            <a:r>
              <a:rPr lang="en-US" sz="1400" i="1" dirty="0"/>
              <a:t>physically and mentally</a:t>
            </a:r>
            <a:r>
              <a:rPr lang="en-US" sz="1400" dirty="0"/>
              <a:t> – may prompt you to consider a new place to live that includes space for at-home workouts, hobbies, and activities for your household.</a:t>
            </a:r>
          </a:p>
          <a:p>
            <a:pPr fontAlgn="base">
              <a:spcBef>
                <a:spcPts val="900"/>
              </a:spcBef>
            </a:pPr>
            <a:r>
              <a:rPr lang="en-US" sz="1400" b="1" dirty="0">
                <a:solidFill>
                  <a:srgbClr val="00B0F0"/>
                </a:solidFill>
              </a:rPr>
              <a:t>3.  Outdoor Space</a:t>
            </a:r>
          </a:p>
          <a:p>
            <a:pPr fontAlgn="base">
              <a:spcBef>
                <a:spcPts val="900"/>
              </a:spcBef>
            </a:pPr>
            <a:r>
              <a:rPr lang="en-US" sz="1400" i="1" dirty="0"/>
              <a:t>Better Homes &amp; Gardens</a:t>
            </a:r>
            <a:r>
              <a:rPr lang="en-US" sz="1400" dirty="0"/>
              <a:t> recently released the outdoor living trends for this year, and three of them are: </a:t>
            </a:r>
          </a:p>
          <a:p>
            <a:pPr marL="695325" indent="-273050" fontAlgn="base">
              <a:spcBef>
                <a:spcPts val="900"/>
              </a:spcBef>
              <a:buFont typeface="Arial" panose="020B0604020202020204" pitchFamily="34" charset="0"/>
              <a:buChar char="•"/>
            </a:pPr>
            <a:r>
              <a:rPr lang="en-US" sz="1400" b="1" dirty="0"/>
              <a:t>Outdoor Kitchens</a:t>
            </a:r>
            <a:r>
              <a:rPr lang="en-US" sz="1400" dirty="0"/>
              <a:t>: 60% of homeowners are looking to add outdoor kitchens. </a:t>
            </a:r>
          </a:p>
          <a:p>
            <a:pPr marL="685800" indent="-274320" fontAlgn="base">
              <a:buFont typeface="Arial" panose="020B0604020202020204" pitchFamily="34" charset="0"/>
              <a:buChar char="•"/>
            </a:pPr>
            <a:r>
              <a:rPr lang="en-US" sz="1400" b="1" dirty="0"/>
              <a:t>Edible Garden: </a:t>
            </a:r>
            <a:r>
              <a:rPr lang="en-US" sz="1400" dirty="0"/>
              <a:t>Millions of people began gardening during the pandemic . . . to supplement pantries with homegrown fruits, vegetables, and herbs.</a:t>
            </a:r>
          </a:p>
          <a:p>
            <a:pPr marL="685800" indent="-274320" fontAlgn="base">
              <a:buFont typeface="Arial" panose="020B0604020202020204" pitchFamily="34" charset="0"/>
              <a:buChar char="•"/>
            </a:pPr>
            <a:r>
              <a:rPr lang="en-US" sz="1400" b="1" dirty="0"/>
              <a:t>Secluded Spaces: </a:t>
            </a:r>
            <a:r>
              <a:rPr lang="en-US" sz="1400" dirty="0"/>
              <a:t>As outdoor activity increases, so does the need for privacy.</a:t>
            </a:r>
          </a:p>
          <a:p>
            <a:pPr marL="12700" fontAlgn="base">
              <a:spcBef>
                <a:spcPts val="900"/>
              </a:spcBef>
            </a:pPr>
            <a:r>
              <a:rPr lang="en-US" sz="1400" dirty="0"/>
              <a:t>You may not, however, have the extra square footage in your home today to have these designated areas – inside or out.</a:t>
            </a:r>
          </a:p>
          <a:p>
            <a:pPr fontAlgn="base">
              <a:spcBef>
                <a:spcPts val="900"/>
              </a:spcBef>
            </a:pPr>
            <a:r>
              <a:rPr lang="en-US" sz="1400" b="1" dirty="0">
                <a:solidFill>
                  <a:srgbClr val="00B0F0"/>
                </a:solidFill>
              </a:rPr>
              <a:t>Bottom Line</a:t>
            </a:r>
          </a:p>
          <a:p>
            <a:pPr fontAlgn="base">
              <a:spcBef>
                <a:spcPts val="900"/>
              </a:spcBef>
            </a:pPr>
            <a:r>
              <a:rPr lang="en-US" sz="1400" dirty="0"/>
              <a:t>If you’re clamoring for more room to accommodate your changing needs, </a:t>
            </a:r>
            <a:r>
              <a:rPr lang="en-US" sz="1400" b="1" dirty="0"/>
              <a:t>making a move may be your best bet</a:t>
            </a:r>
            <a:r>
              <a:rPr lang="en-US" sz="1400" dirty="0"/>
              <a:t>, especially while you can take advantage of today’s low mortgage rates. It’s a great time to get more home for your money, just when you need it most.</a:t>
            </a:r>
          </a:p>
        </p:txBody>
      </p:sp>
      <p:sp>
        <p:nvSpPr>
          <p:cNvPr id="4" name="TextBox 3">
            <a:extLst>
              <a:ext uri="{FF2B5EF4-FFF2-40B4-BE49-F238E27FC236}">
                <a16:creationId xmlns:a16="http://schemas.microsoft.com/office/drawing/2014/main" id="{C8CEC3BB-F115-4245-A415-6EADF26B7A79}"/>
              </a:ext>
            </a:extLst>
          </p:cNvPr>
          <p:cNvSpPr txBox="1"/>
          <p:nvPr/>
        </p:nvSpPr>
        <p:spPr>
          <a:xfrm>
            <a:off x="7239000" y="9598223"/>
            <a:ext cx="381000" cy="307777"/>
          </a:xfrm>
          <a:prstGeom prst="rect">
            <a:avLst/>
          </a:prstGeom>
          <a:noFill/>
        </p:spPr>
        <p:txBody>
          <a:bodyPr wrap="square" rtlCol="0">
            <a:spAutoFit/>
          </a:bodyPr>
          <a:lstStyle/>
          <a:p>
            <a:r>
              <a:rPr lang="en-US" sz="1400" dirty="0"/>
              <a:t>11</a:t>
            </a:r>
          </a:p>
        </p:txBody>
      </p:sp>
    </p:spTree>
    <p:extLst>
      <p:ext uri="{BB962C8B-B14F-4D97-AF65-F5344CB8AC3E}">
        <p14:creationId xmlns:p14="http://schemas.microsoft.com/office/powerpoint/2010/main" val="2384529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6D4141C5-1175-1C46-B313-B233799A6C80}"/>
              </a:ext>
            </a:extLst>
          </p:cNvPr>
          <p:cNvSpPr txBox="1"/>
          <p:nvPr/>
        </p:nvSpPr>
        <p:spPr>
          <a:xfrm>
            <a:off x="7239000" y="9598223"/>
            <a:ext cx="381000" cy="307777"/>
          </a:xfrm>
          <a:prstGeom prst="rect">
            <a:avLst/>
          </a:prstGeom>
          <a:noFill/>
        </p:spPr>
        <p:txBody>
          <a:bodyPr wrap="square" rtlCol="0">
            <a:spAutoFit/>
          </a:bodyPr>
          <a:lstStyle/>
          <a:p>
            <a:r>
              <a:rPr lang="en-US" sz="1400" dirty="0"/>
              <a:t>12</a:t>
            </a:r>
          </a:p>
        </p:txBody>
      </p:sp>
      <p:pic>
        <p:nvPicPr>
          <p:cNvPr id="3" name="Picture 2" descr="Diagram, website&#10;&#10;Description automatically generated">
            <a:extLst>
              <a:ext uri="{FF2B5EF4-FFF2-40B4-BE49-F238E27FC236}">
                <a16:creationId xmlns:a16="http://schemas.microsoft.com/office/drawing/2014/main" id="{8665A88A-3D6F-074A-9F0A-42A96A754F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7772400" cy="9598223"/>
          </a:xfrm>
          <a:prstGeom prst="rect">
            <a:avLst/>
          </a:prstGeom>
        </p:spPr>
      </p:pic>
    </p:spTree>
    <p:extLst>
      <p:ext uri="{BB962C8B-B14F-4D97-AF65-F5344CB8AC3E}">
        <p14:creationId xmlns:p14="http://schemas.microsoft.com/office/powerpoint/2010/main" val="3983006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in a kitchen&#10;&#10;Description automatically generated with low confidence">
            <a:extLst>
              <a:ext uri="{FF2B5EF4-FFF2-40B4-BE49-F238E27FC236}">
                <a16:creationId xmlns:a16="http://schemas.microsoft.com/office/drawing/2014/main" id="{40B9D581-FA38-F147-9B01-8AFEE8E2A8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5" b="-266"/>
          <a:stretch/>
        </p:blipFill>
        <p:spPr>
          <a:xfrm>
            <a:off x="0" y="1"/>
            <a:ext cx="7772400" cy="4267200"/>
          </a:xfrm>
          <a:prstGeom prst="rect">
            <a:avLst/>
          </a:prstGeom>
        </p:spPr>
      </p:pic>
      <p:sp>
        <p:nvSpPr>
          <p:cNvPr id="7" name="object 11">
            <a:extLst>
              <a:ext uri="{FF2B5EF4-FFF2-40B4-BE49-F238E27FC236}">
                <a16:creationId xmlns:a16="http://schemas.microsoft.com/office/drawing/2014/main" id="{132EDB83-6867-B943-A461-89AA417AD423}"/>
              </a:ext>
            </a:extLst>
          </p:cNvPr>
          <p:cNvSpPr txBox="1">
            <a:spLocks/>
          </p:cNvSpPr>
          <p:nvPr/>
        </p:nvSpPr>
        <p:spPr>
          <a:xfrm>
            <a:off x="457557" y="4495800"/>
            <a:ext cx="6933843" cy="4998804"/>
          </a:xfrm>
          <a:prstGeom prst="rect">
            <a:avLst/>
          </a:prstGeom>
        </p:spPr>
        <p:txBody>
          <a:bodyPr vert="horz" wrap="square" lIns="0" tIns="12700" rIns="0" bIns="0" rtlCol="0">
            <a:spAutoFit/>
          </a:bodyPr>
          <a:lstStyle>
            <a:lvl1pPr marL="0">
              <a:defRPr b="0" i="0">
                <a:latin typeface="Calibri" panose="020F0502020204030204" pitchFamily="34" charset="0"/>
                <a:ea typeface="+mn-ea"/>
                <a:cs typeface="Calibri" panose="020F0502020204030204" pitchFamily="34" charset="0"/>
              </a:defRPr>
            </a:lvl1pPr>
            <a:lvl2pPr marL="457232">
              <a:defRPr>
                <a:latin typeface="+mn-lt"/>
                <a:ea typeface="+mn-ea"/>
                <a:cs typeface="+mn-cs"/>
              </a:defRPr>
            </a:lvl2pPr>
            <a:lvl3pPr marL="914463">
              <a:defRPr>
                <a:latin typeface="+mn-lt"/>
                <a:ea typeface="+mn-ea"/>
                <a:cs typeface="+mn-cs"/>
              </a:defRPr>
            </a:lvl3pPr>
            <a:lvl4pPr marL="1371696">
              <a:defRPr>
                <a:latin typeface="+mn-lt"/>
                <a:ea typeface="+mn-ea"/>
                <a:cs typeface="+mn-cs"/>
              </a:defRPr>
            </a:lvl4pPr>
            <a:lvl5pPr marL="1828928">
              <a:defRPr>
                <a:latin typeface="+mn-lt"/>
                <a:ea typeface="+mn-ea"/>
                <a:cs typeface="+mn-cs"/>
              </a:defRPr>
            </a:lvl5pPr>
            <a:lvl6pPr marL="2286160">
              <a:defRPr>
                <a:latin typeface="+mn-lt"/>
                <a:ea typeface="+mn-ea"/>
                <a:cs typeface="+mn-cs"/>
              </a:defRPr>
            </a:lvl6pPr>
            <a:lvl7pPr marL="2743391">
              <a:defRPr>
                <a:latin typeface="+mn-lt"/>
                <a:ea typeface="+mn-ea"/>
                <a:cs typeface="+mn-cs"/>
              </a:defRPr>
            </a:lvl7pPr>
            <a:lvl8pPr marL="3200623">
              <a:defRPr>
                <a:latin typeface="+mn-lt"/>
                <a:ea typeface="+mn-ea"/>
                <a:cs typeface="+mn-cs"/>
              </a:defRPr>
            </a:lvl8pPr>
            <a:lvl9pPr marL="3657855">
              <a:defRPr>
                <a:latin typeface="+mn-lt"/>
                <a:ea typeface="+mn-ea"/>
                <a:cs typeface="+mn-cs"/>
              </a:defRPr>
            </a:lvl9pPr>
          </a:lstStyle>
          <a:p>
            <a:pPr fontAlgn="base">
              <a:spcBef>
                <a:spcPts val="900"/>
              </a:spcBef>
            </a:pPr>
            <a:r>
              <a:rPr lang="en-US" sz="1400" dirty="0"/>
              <a:t>Now is clearly a great time to sell, but when you do, how will you find a new home to move into while inventory is so low? With so few homes for sale and construction of newly built homes ramping up, you may be wondering if you should consider new construction in your search process. It’s a great question to ask, and one to look at from the pros and cons of what it means to buy a new home versus an existing one. Here are a few things to consider when making your decision, while always remembering to </a:t>
            </a:r>
            <a:r>
              <a:rPr lang="en-US" sz="1400" b="1" dirty="0"/>
              <a:t>work with your trusted real estate professional along the way.</a:t>
            </a:r>
          </a:p>
          <a:p>
            <a:pPr fontAlgn="base">
              <a:spcBef>
                <a:spcPts val="900"/>
              </a:spcBef>
            </a:pPr>
            <a:r>
              <a:rPr lang="en-US" sz="1400" b="1" dirty="0">
                <a:solidFill>
                  <a:srgbClr val="00B0F0"/>
                </a:solidFill>
              </a:rPr>
              <a:t>Purchasing a Newly Built Home</a:t>
            </a:r>
          </a:p>
          <a:p>
            <a:pPr fontAlgn="base">
              <a:spcBef>
                <a:spcPts val="900"/>
              </a:spcBef>
            </a:pPr>
            <a:r>
              <a:rPr lang="en-US" sz="1400" dirty="0"/>
              <a:t>When buying a new home, you can often choose more </a:t>
            </a:r>
            <a:r>
              <a:rPr lang="en-US" sz="1400" b="1" dirty="0"/>
              <a:t>energy-efficient options</a:t>
            </a:r>
            <a:r>
              <a:rPr lang="en-US" sz="1400" dirty="0"/>
              <a:t>. New appliances, new windows, a new roof, etc. These can all help lower your energy costs, which can add up to significant savings over time. With programs like ENERGY STAR, a new home also helps protect the environment and reduces your carbon footprint.</a:t>
            </a:r>
          </a:p>
          <a:p>
            <a:pPr fontAlgn="base">
              <a:spcBef>
                <a:spcPts val="900"/>
              </a:spcBef>
            </a:pPr>
            <a:r>
              <a:rPr lang="en-US" sz="1400" b="1" dirty="0"/>
              <a:t>Lower maintenance </a:t>
            </a:r>
            <a:r>
              <a:rPr lang="en-US" sz="1400" dirty="0"/>
              <a:t>that comes with a newer home is another great benefit. When you have a new home, you likely won’t have as many little repairs to tackle, like leaky faucets, shutters to paint, and other odd jobs around the house. With new construction, you’ll also have warranty options that may cover portions of your investment for the first few years.</a:t>
            </a:r>
          </a:p>
          <a:p>
            <a:pPr fontAlgn="base">
              <a:spcBef>
                <a:spcPts val="900"/>
              </a:spcBef>
            </a:pPr>
            <a:r>
              <a:rPr lang="en-US" sz="1400" dirty="0"/>
              <a:t>Another solid benefit to new construction is </a:t>
            </a:r>
            <a:r>
              <a:rPr lang="en-US" sz="1400" b="1" dirty="0"/>
              <a:t>customization</a:t>
            </a:r>
            <a:r>
              <a:rPr lang="en-US" sz="1400" dirty="0"/>
              <a:t>. Do you want a mudroom, stainless steel appliances, granite countertops, hardwood floors, an office, or a multi-purpose room? These items can be customized to your specific needs during the design phase. With an existing home, you’re buying something that’s already completed, so if you want to make changes, you may need to hire a contractor to help get your home ready.</a:t>
            </a:r>
          </a:p>
        </p:txBody>
      </p:sp>
      <p:grpSp>
        <p:nvGrpSpPr>
          <p:cNvPr id="14" name="Group 13">
            <a:extLst>
              <a:ext uri="{FF2B5EF4-FFF2-40B4-BE49-F238E27FC236}">
                <a16:creationId xmlns:a16="http://schemas.microsoft.com/office/drawing/2014/main" id="{31734D9C-66B7-DF45-87B7-3A1561FA821F}"/>
              </a:ext>
            </a:extLst>
          </p:cNvPr>
          <p:cNvGrpSpPr/>
          <p:nvPr/>
        </p:nvGrpSpPr>
        <p:grpSpPr>
          <a:xfrm>
            <a:off x="229008" y="3425952"/>
            <a:ext cx="7314383" cy="612648"/>
            <a:chOff x="229423" y="4349652"/>
            <a:chExt cx="7314383" cy="612648"/>
          </a:xfrm>
        </p:grpSpPr>
        <p:sp>
          <p:nvSpPr>
            <p:cNvPr id="15" name="object 5">
              <a:extLst>
                <a:ext uri="{FF2B5EF4-FFF2-40B4-BE49-F238E27FC236}">
                  <a16:creationId xmlns:a16="http://schemas.microsoft.com/office/drawing/2014/main" id="{0BC066E4-70DC-0B44-8531-5577A62AA364}"/>
                </a:ext>
              </a:extLst>
            </p:cNvPr>
            <p:cNvSpPr/>
            <p:nvPr/>
          </p:nvSpPr>
          <p:spPr>
            <a:xfrm>
              <a:off x="229423" y="4349652"/>
              <a:ext cx="7313564" cy="612648"/>
            </a:xfrm>
            <a:custGeom>
              <a:avLst/>
              <a:gdLst/>
              <a:ahLst/>
              <a:cxnLst/>
              <a:rect l="l" t="t" r="r" b="b"/>
              <a:pathLst>
                <a:path w="7352030" h="718185">
                  <a:moveTo>
                    <a:pt x="0" y="717803"/>
                  </a:moveTo>
                  <a:lnTo>
                    <a:pt x="7351776" y="717803"/>
                  </a:lnTo>
                  <a:lnTo>
                    <a:pt x="7351776" y="0"/>
                  </a:lnTo>
                  <a:lnTo>
                    <a:pt x="0" y="0"/>
                  </a:lnTo>
                  <a:lnTo>
                    <a:pt x="0" y="717803"/>
                  </a:lnTo>
                  <a:close/>
                </a:path>
              </a:pathLst>
            </a:custGeom>
            <a:solidFill>
              <a:srgbClr val="00AEEF">
                <a:alpha val="93998"/>
              </a:srgbClr>
            </a:solidFill>
          </p:spPr>
          <p:txBody>
            <a:bodyPr wrap="square" lIns="0" tIns="0" rIns="0" bIns="0" rtlCol="0"/>
            <a:lstStyle/>
            <a:p>
              <a:endParaRPr sz="1819">
                <a:solidFill>
                  <a:schemeClr val="bg1"/>
                </a:solidFill>
              </a:endParaRPr>
            </a:p>
          </p:txBody>
        </p:sp>
        <p:sp>
          <p:nvSpPr>
            <p:cNvPr id="16" name="object 6">
              <a:extLst>
                <a:ext uri="{FF2B5EF4-FFF2-40B4-BE49-F238E27FC236}">
                  <a16:creationId xmlns:a16="http://schemas.microsoft.com/office/drawing/2014/main" id="{5FD096D4-8352-F242-9E40-5656C18DCEC1}"/>
                </a:ext>
              </a:extLst>
            </p:cNvPr>
            <p:cNvSpPr/>
            <p:nvPr/>
          </p:nvSpPr>
          <p:spPr>
            <a:xfrm>
              <a:off x="457972" y="4851699"/>
              <a:ext cx="6856466" cy="2539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819">
                <a:solidFill>
                  <a:schemeClr val="bg1"/>
                </a:solidFill>
              </a:endParaRPr>
            </a:p>
          </p:txBody>
        </p:sp>
        <p:sp>
          <p:nvSpPr>
            <p:cNvPr id="17" name="object 7">
              <a:extLst>
                <a:ext uri="{FF2B5EF4-FFF2-40B4-BE49-F238E27FC236}">
                  <a16:creationId xmlns:a16="http://schemas.microsoft.com/office/drawing/2014/main" id="{D165E95D-77E1-754E-912C-2E4671C39629}"/>
                </a:ext>
              </a:extLst>
            </p:cNvPr>
            <p:cNvSpPr txBox="1">
              <a:spLocks/>
            </p:cNvSpPr>
            <p:nvPr/>
          </p:nvSpPr>
          <p:spPr>
            <a:xfrm>
              <a:off x="230241" y="4446637"/>
              <a:ext cx="7313565" cy="443709"/>
            </a:xfrm>
            <a:prstGeom prst="rect">
              <a:avLst/>
            </a:prstGeom>
          </p:spPr>
          <p:txBody>
            <a:bodyPr vert="horz" wrap="square" lIns="0" tIns="12698" rIns="0" bIns="0" rtlCol="0" anchor="ctr">
              <a:spAutoFit/>
            </a:bodyPr>
            <a:lstStyle>
              <a:lvl1pPr>
                <a:defRPr sz="5000" b="0" i="0">
                  <a:solidFill>
                    <a:srgbClr val="231F20"/>
                  </a:solidFill>
                  <a:latin typeface="Calibri" panose="020F0502020204030204" pitchFamily="34" charset="0"/>
                  <a:ea typeface="+mj-ea"/>
                  <a:cs typeface="Calibri" panose="020F0502020204030204" pitchFamily="34" charset="0"/>
                </a:defRPr>
              </a:lvl1pPr>
            </a:lstStyle>
            <a:p>
              <a:pPr marL="246372">
                <a:spcBef>
                  <a:spcPts val="99"/>
                </a:spcBef>
                <a:tabLst>
                  <a:tab pos="7104206" algn="l"/>
                </a:tabLst>
              </a:pPr>
              <a:r>
                <a:rPr lang="en-US" sz="2800" b="1" kern="0" dirty="0">
                  <a:solidFill>
                    <a:schemeClr val="bg1"/>
                  </a:solidFill>
                </a:rPr>
                <a:t>If I Sell Now, Where Will I Go?</a:t>
              </a:r>
            </a:p>
          </p:txBody>
        </p:sp>
      </p:grpSp>
      <p:sp>
        <p:nvSpPr>
          <p:cNvPr id="9" name="TextBox 8">
            <a:extLst>
              <a:ext uri="{FF2B5EF4-FFF2-40B4-BE49-F238E27FC236}">
                <a16:creationId xmlns:a16="http://schemas.microsoft.com/office/drawing/2014/main" id="{72B3C680-A32C-9145-AFC5-2C8170DC8A66}"/>
              </a:ext>
            </a:extLst>
          </p:cNvPr>
          <p:cNvSpPr txBox="1"/>
          <p:nvPr/>
        </p:nvSpPr>
        <p:spPr>
          <a:xfrm>
            <a:off x="7239000" y="9598223"/>
            <a:ext cx="381000" cy="307777"/>
          </a:xfrm>
          <a:prstGeom prst="rect">
            <a:avLst/>
          </a:prstGeom>
          <a:noFill/>
        </p:spPr>
        <p:txBody>
          <a:bodyPr wrap="square" rtlCol="0">
            <a:spAutoFit/>
          </a:bodyPr>
          <a:lstStyle/>
          <a:p>
            <a:r>
              <a:rPr lang="en-US" sz="1400" dirty="0"/>
              <a:t>13</a:t>
            </a:r>
          </a:p>
        </p:txBody>
      </p:sp>
    </p:spTree>
    <p:extLst>
      <p:ext uri="{BB962C8B-B14F-4D97-AF65-F5344CB8AC3E}">
        <p14:creationId xmlns:p14="http://schemas.microsoft.com/office/powerpoint/2010/main" val="3581901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1">
            <a:extLst>
              <a:ext uri="{FF2B5EF4-FFF2-40B4-BE49-F238E27FC236}">
                <a16:creationId xmlns:a16="http://schemas.microsoft.com/office/drawing/2014/main" id="{132EDB83-6867-B943-A461-89AA417AD423}"/>
              </a:ext>
            </a:extLst>
          </p:cNvPr>
          <p:cNvSpPr txBox="1">
            <a:spLocks/>
          </p:cNvSpPr>
          <p:nvPr/>
        </p:nvSpPr>
        <p:spPr>
          <a:xfrm>
            <a:off x="457200" y="435223"/>
            <a:ext cx="6858000" cy="4467890"/>
          </a:xfrm>
          <a:prstGeom prst="rect">
            <a:avLst/>
          </a:prstGeom>
        </p:spPr>
        <p:txBody>
          <a:bodyPr vert="horz" wrap="square" lIns="0" tIns="12700" rIns="0" bIns="0" rtlCol="0">
            <a:spAutoFit/>
          </a:bodyPr>
          <a:lstStyle>
            <a:lvl1pPr marL="0">
              <a:defRPr b="0" i="0">
                <a:latin typeface="Calibri" panose="020F0502020204030204" pitchFamily="34" charset="0"/>
                <a:ea typeface="+mn-ea"/>
                <a:cs typeface="Calibri" panose="020F0502020204030204" pitchFamily="34" charset="0"/>
              </a:defRPr>
            </a:lvl1pPr>
            <a:lvl2pPr marL="457232">
              <a:defRPr>
                <a:latin typeface="+mn-lt"/>
                <a:ea typeface="+mn-ea"/>
                <a:cs typeface="+mn-cs"/>
              </a:defRPr>
            </a:lvl2pPr>
            <a:lvl3pPr marL="914463">
              <a:defRPr>
                <a:latin typeface="+mn-lt"/>
                <a:ea typeface="+mn-ea"/>
                <a:cs typeface="+mn-cs"/>
              </a:defRPr>
            </a:lvl3pPr>
            <a:lvl4pPr marL="1371696">
              <a:defRPr>
                <a:latin typeface="+mn-lt"/>
                <a:ea typeface="+mn-ea"/>
                <a:cs typeface="+mn-cs"/>
              </a:defRPr>
            </a:lvl4pPr>
            <a:lvl5pPr marL="1828928">
              <a:defRPr>
                <a:latin typeface="+mn-lt"/>
                <a:ea typeface="+mn-ea"/>
                <a:cs typeface="+mn-cs"/>
              </a:defRPr>
            </a:lvl5pPr>
            <a:lvl6pPr marL="2286160">
              <a:defRPr>
                <a:latin typeface="+mn-lt"/>
                <a:ea typeface="+mn-ea"/>
                <a:cs typeface="+mn-cs"/>
              </a:defRPr>
            </a:lvl6pPr>
            <a:lvl7pPr marL="2743391">
              <a:defRPr>
                <a:latin typeface="+mn-lt"/>
                <a:ea typeface="+mn-ea"/>
                <a:cs typeface="+mn-cs"/>
              </a:defRPr>
            </a:lvl7pPr>
            <a:lvl8pPr marL="3200623">
              <a:defRPr>
                <a:latin typeface="+mn-lt"/>
                <a:ea typeface="+mn-ea"/>
                <a:cs typeface="+mn-cs"/>
              </a:defRPr>
            </a:lvl8pPr>
            <a:lvl9pPr marL="3657855">
              <a:defRPr>
                <a:latin typeface="+mn-lt"/>
                <a:ea typeface="+mn-ea"/>
                <a:cs typeface="+mn-cs"/>
              </a:defRPr>
            </a:lvl9pPr>
          </a:lstStyle>
          <a:p>
            <a:pPr fontAlgn="base">
              <a:spcBef>
                <a:spcPts val="900"/>
              </a:spcBef>
            </a:pPr>
            <a:r>
              <a:rPr lang="en-US" sz="1400" b="1" dirty="0">
                <a:solidFill>
                  <a:srgbClr val="00B0F0"/>
                </a:solidFill>
              </a:rPr>
              <a:t>Buying an Existing Home</a:t>
            </a:r>
          </a:p>
          <a:p>
            <a:pPr fontAlgn="base">
              <a:spcBef>
                <a:spcPts val="900"/>
              </a:spcBef>
            </a:pPr>
            <a:r>
              <a:rPr lang="en-US" sz="1400" dirty="0"/>
              <a:t>When buying an existing home (one that’s already been built), you can </a:t>
            </a:r>
            <a:r>
              <a:rPr lang="en-US" sz="1400" b="1" dirty="0"/>
              <a:t>negotiate with the current homeowner on price</a:t>
            </a:r>
            <a:r>
              <a:rPr lang="en-US" sz="1400" dirty="0"/>
              <a:t>, which is something you generally don’t get to do with a builder. Builders know their material and construction costs, and they have a price set for the model you’re buying. So, if you want to negotiate, an existing home is likely your best option.</a:t>
            </a:r>
          </a:p>
          <a:p>
            <a:pPr fontAlgn="base">
              <a:spcBef>
                <a:spcPts val="900"/>
              </a:spcBef>
            </a:pPr>
            <a:r>
              <a:rPr lang="en-US" sz="1400" dirty="0"/>
              <a:t>For some buyers, moving into an </a:t>
            </a:r>
            <a:r>
              <a:rPr lang="en-US" sz="1400" b="1" dirty="0"/>
              <a:t>established neighborhood </a:t>
            </a:r>
            <a:r>
              <a:rPr lang="en-US" sz="1400" dirty="0"/>
              <a:t>may be important. If you’d like to get a better sense of things like general traffic patterns in the area and the feel of the community before making a commitment, you might prefer an existing home. When you buy new construction, you won’t always have a full view into some of these details until the lots around you are sold.</a:t>
            </a:r>
          </a:p>
          <a:p>
            <a:pPr fontAlgn="base">
              <a:spcBef>
                <a:spcPts val="900"/>
              </a:spcBef>
            </a:pPr>
            <a:r>
              <a:rPr lang="en-US" sz="1400" dirty="0"/>
              <a:t>Finally, timing comes into play. With an existing home, you can </a:t>
            </a:r>
            <a:r>
              <a:rPr lang="en-US" sz="1400" b="1" dirty="0"/>
              <a:t>move in based on the timeline you agree to with the sellers</a:t>
            </a:r>
            <a:r>
              <a:rPr lang="en-US" sz="1400" dirty="0"/>
              <a:t>, rather than waiting for the house to be built. This is something to keep in mind, especially if you need to move sooner rather than later. </a:t>
            </a:r>
          </a:p>
          <a:p>
            <a:pPr fontAlgn="base">
              <a:spcBef>
                <a:spcPts val="900"/>
              </a:spcBef>
            </a:pPr>
            <a:r>
              <a:rPr lang="en-US" sz="1400" b="1" dirty="0">
                <a:solidFill>
                  <a:srgbClr val="00B0F0"/>
                </a:solidFill>
              </a:rPr>
              <a:t>Bottom Line</a:t>
            </a:r>
          </a:p>
          <a:p>
            <a:pPr fontAlgn="base">
              <a:spcBef>
                <a:spcPts val="900"/>
              </a:spcBef>
            </a:pPr>
            <a:r>
              <a:rPr lang="en-US" sz="1400" dirty="0"/>
              <a:t>Whether you want to buy a newly built home or one that’s already established, both are great options. They each have their pros and cons, and every buyer will have different circumstances driving their decision. If you have questions and want to know more about the options in our area, let’s work together so you can feel confident about your next home purchase.</a:t>
            </a:r>
          </a:p>
        </p:txBody>
      </p:sp>
      <p:sp>
        <p:nvSpPr>
          <p:cNvPr id="8" name="TextBox 7">
            <a:extLst>
              <a:ext uri="{FF2B5EF4-FFF2-40B4-BE49-F238E27FC236}">
                <a16:creationId xmlns:a16="http://schemas.microsoft.com/office/drawing/2014/main" id="{A384B07A-0E62-364C-B623-114A5A32ABEB}"/>
              </a:ext>
            </a:extLst>
          </p:cNvPr>
          <p:cNvSpPr txBox="1"/>
          <p:nvPr/>
        </p:nvSpPr>
        <p:spPr>
          <a:xfrm>
            <a:off x="7239000" y="9598223"/>
            <a:ext cx="381000" cy="307777"/>
          </a:xfrm>
          <a:prstGeom prst="rect">
            <a:avLst/>
          </a:prstGeom>
          <a:noFill/>
        </p:spPr>
        <p:txBody>
          <a:bodyPr wrap="square" rtlCol="0">
            <a:spAutoFit/>
          </a:bodyPr>
          <a:lstStyle/>
          <a:p>
            <a:r>
              <a:rPr lang="en-US" sz="1400" dirty="0"/>
              <a:t>14</a:t>
            </a:r>
          </a:p>
        </p:txBody>
      </p:sp>
      <p:pic>
        <p:nvPicPr>
          <p:cNvPr id="3" name="Picture 2" descr="A picture containing person, indoor, cooking&#10;&#10;Description automatically generated">
            <a:extLst>
              <a:ext uri="{FF2B5EF4-FFF2-40B4-BE49-F238E27FC236}">
                <a16:creationId xmlns:a16="http://schemas.microsoft.com/office/drawing/2014/main" id="{5860F698-5A6F-3349-B5C6-5CEFB2E0DE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105400"/>
            <a:ext cx="7772400" cy="4343400"/>
          </a:xfrm>
          <a:prstGeom prst="rect">
            <a:avLst/>
          </a:prstGeom>
        </p:spPr>
      </p:pic>
    </p:spTree>
    <p:extLst>
      <p:ext uri="{BB962C8B-B14F-4D97-AF65-F5344CB8AC3E}">
        <p14:creationId xmlns:p14="http://schemas.microsoft.com/office/powerpoint/2010/main" val="1361703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22E3B6-41A0-304B-A926-A3FA1FC21693}"/>
              </a:ext>
            </a:extLst>
          </p:cNvPr>
          <p:cNvSpPr txBox="1"/>
          <p:nvPr/>
        </p:nvSpPr>
        <p:spPr>
          <a:xfrm>
            <a:off x="7239000" y="9598223"/>
            <a:ext cx="381000" cy="307777"/>
          </a:xfrm>
          <a:prstGeom prst="rect">
            <a:avLst/>
          </a:prstGeom>
          <a:noFill/>
        </p:spPr>
        <p:txBody>
          <a:bodyPr wrap="square" rtlCol="0">
            <a:spAutoFit/>
          </a:bodyPr>
          <a:lstStyle/>
          <a:p>
            <a:r>
              <a:rPr lang="en-US" sz="1400" dirty="0"/>
              <a:t>15</a:t>
            </a:r>
          </a:p>
        </p:txBody>
      </p:sp>
      <p:pic>
        <p:nvPicPr>
          <p:cNvPr id="3" name="Picture 2" descr="Diagram&#10;&#10;Description automatically generated">
            <a:extLst>
              <a:ext uri="{FF2B5EF4-FFF2-40B4-BE49-F238E27FC236}">
                <a16:creationId xmlns:a16="http://schemas.microsoft.com/office/drawing/2014/main" id="{D13BAB3F-8829-274E-8AFF-F6EDB84E61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7772400" cy="9598223"/>
          </a:xfrm>
          <a:prstGeom prst="rect">
            <a:avLst/>
          </a:prstGeom>
        </p:spPr>
      </p:pic>
    </p:spTree>
    <p:extLst>
      <p:ext uri="{BB962C8B-B14F-4D97-AF65-F5344CB8AC3E}">
        <p14:creationId xmlns:p14="http://schemas.microsoft.com/office/powerpoint/2010/main" val="29549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keyboard on a desk&#10;&#10;Description automatically generated with low confidence">
            <a:extLst>
              <a:ext uri="{FF2B5EF4-FFF2-40B4-BE49-F238E27FC236}">
                <a16:creationId xmlns:a16="http://schemas.microsoft.com/office/drawing/2014/main" id="{F5D10085-4113-4847-B301-F793D529EE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2"/>
          <a:stretch/>
        </p:blipFill>
        <p:spPr>
          <a:xfrm>
            <a:off x="-8173" y="3313"/>
            <a:ext cx="7780573" cy="1292087"/>
          </a:xfrm>
          <a:prstGeom prst="rect">
            <a:avLst/>
          </a:prstGeom>
        </p:spPr>
      </p:pic>
      <p:sp>
        <p:nvSpPr>
          <p:cNvPr id="2" name="object 2">
            <a:extLst>
              <a:ext uri="{FF2B5EF4-FFF2-40B4-BE49-F238E27FC236}">
                <a16:creationId xmlns:a16="http://schemas.microsoft.com/office/drawing/2014/main" id="{E51405CE-E546-9946-966D-4E4CE564EF9F}"/>
              </a:ext>
            </a:extLst>
          </p:cNvPr>
          <p:cNvSpPr txBox="1"/>
          <p:nvPr/>
        </p:nvSpPr>
        <p:spPr>
          <a:xfrm>
            <a:off x="457200" y="1541840"/>
            <a:ext cx="6934200" cy="8135560"/>
          </a:xfrm>
          <a:prstGeom prst="rect">
            <a:avLst/>
          </a:prstGeom>
        </p:spPr>
        <p:txBody>
          <a:bodyPr vert="horz" wrap="square" lIns="0" tIns="0" rIns="0" bIns="0" rtlCol="0">
            <a:spAutoFit/>
          </a:bodyPr>
          <a:lstStyle/>
          <a:p>
            <a:pPr fontAlgn="base">
              <a:spcBef>
                <a:spcPts val="900"/>
              </a:spcBef>
            </a:pPr>
            <a:r>
              <a:rPr lang="en-US" sz="1400" dirty="0"/>
              <a:t>Recently, </a:t>
            </a:r>
            <a:r>
              <a:rPr lang="en-US" sz="1400" i="1" dirty="0"/>
              <a:t>Freddie Mac</a:t>
            </a:r>
            <a:r>
              <a:rPr lang="en-US" sz="1400" dirty="0"/>
              <a:t> released a study that analyzes how COVID-19 has impacted the way real estate professionals conduct their business. Roughly half or more of those surveyed report the following changes: </a:t>
            </a:r>
          </a:p>
          <a:p>
            <a:pPr marL="685800" lvl="1" indent="-274320" fontAlgn="base">
              <a:spcBef>
                <a:spcPts val="900"/>
              </a:spcBef>
              <a:buFont typeface="Arial" panose="020B0604020202020204" pitchFamily="34" charset="0"/>
              <a:buChar char="•"/>
            </a:pPr>
            <a:r>
              <a:rPr lang="en-US" sz="1400" dirty="0"/>
              <a:t>69% provide personal protective equipment (PPE)</a:t>
            </a:r>
          </a:p>
          <a:p>
            <a:pPr marL="685800" lvl="1" indent="-274320" fontAlgn="base">
              <a:buFont typeface="Arial" panose="020B0604020202020204" pitchFamily="34" charset="0"/>
              <a:buChar char="•"/>
            </a:pPr>
            <a:r>
              <a:rPr lang="en-US" sz="1400" dirty="0"/>
              <a:t>55% offer private home tours by appointment</a:t>
            </a:r>
          </a:p>
          <a:p>
            <a:pPr marL="685800" lvl="1" indent="-274320" fontAlgn="base">
              <a:buFont typeface="Arial" panose="020B0604020202020204" pitchFamily="34" charset="0"/>
              <a:buChar char="•"/>
            </a:pPr>
            <a:r>
              <a:rPr lang="en-US" sz="1400" dirty="0"/>
              <a:t>50% assist with remote closings</a:t>
            </a:r>
          </a:p>
          <a:p>
            <a:pPr marL="685800" lvl="1" indent="-274320" fontAlgn="base">
              <a:buFont typeface="Arial" panose="020B0604020202020204" pitchFamily="34" charset="0"/>
              <a:buChar char="•"/>
            </a:pPr>
            <a:r>
              <a:rPr lang="en-US" sz="1400" dirty="0"/>
              <a:t>48% perform virtual showings</a:t>
            </a:r>
          </a:p>
          <a:p>
            <a:pPr fontAlgn="base">
              <a:spcBef>
                <a:spcPts val="900"/>
              </a:spcBef>
            </a:pPr>
            <a:r>
              <a:rPr lang="en-US" sz="1400" dirty="0"/>
              <a:t>With the safety guidelines and technology options recommended by the </a:t>
            </a:r>
            <a:r>
              <a:rPr lang="en-US" sz="1400" i="1" dirty="0"/>
              <a:t>National Association of Realtors </a:t>
            </a:r>
            <a:r>
              <a:rPr lang="en-US" sz="1400" dirty="0"/>
              <a:t>(NAR), real estate agents are well versed in using safe and effective virtual practices and emerging technology throughout the process. So, if you need to sell your house now, what digital options should you use to make sure you and your potential buyers stay safe throughout the process?</a:t>
            </a:r>
          </a:p>
          <a:p>
            <a:pPr fontAlgn="base">
              <a:spcBef>
                <a:spcPts val="900"/>
              </a:spcBef>
            </a:pPr>
            <a:r>
              <a:rPr lang="en-US" sz="1400" dirty="0"/>
              <a:t>Working with a trusted professional who’s skilled with today’s changing technology may help you win big. While always abiding by state and local regulations, agents know exactly what today’s buyers need, and how to put the necessary digital steps in place. Here are some options they may offer: </a:t>
            </a:r>
          </a:p>
          <a:p>
            <a:pPr marL="692150" lvl="1" indent="-238125" fontAlgn="base">
              <a:spcBef>
                <a:spcPts val="900"/>
              </a:spcBef>
              <a:buFont typeface="Arial" panose="020B0604020202020204" pitchFamily="34" charset="0"/>
              <a:buChar char="•"/>
            </a:pPr>
            <a:r>
              <a:rPr lang="en-US" sz="1400" dirty="0"/>
              <a:t>Virtual tour of the home</a:t>
            </a:r>
          </a:p>
          <a:p>
            <a:pPr marL="692150" lvl="1" indent="-238125" fontAlgn="base">
              <a:buFont typeface="Arial" panose="020B0604020202020204" pitchFamily="34" charset="0"/>
              <a:buChar char="•"/>
            </a:pPr>
            <a:r>
              <a:rPr lang="en-US" sz="1400" dirty="0"/>
              <a:t>Accurate and detailed listing information</a:t>
            </a:r>
          </a:p>
          <a:p>
            <a:pPr marL="692150" lvl="1" indent="-238125" fontAlgn="base">
              <a:buFont typeface="Arial" panose="020B0604020202020204" pitchFamily="34" charset="0"/>
              <a:buChar char="•"/>
            </a:pPr>
            <a:r>
              <a:rPr lang="en-US" sz="1400" dirty="0"/>
              <a:t>Detailed neighborhood information</a:t>
            </a:r>
          </a:p>
          <a:p>
            <a:pPr marL="692150" lvl="1" indent="-238125" fontAlgn="base">
              <a:buFont typeface="Arial" panose="020B0604020202020204" pitchFamily="34" charset="0"/>
              <a:buChar char="•"/>
            </a:pPr>
            <a:r>
              <a:rPr lang="en-US" sz="1400" dirty="0"/>
              <a:t>High-quality listing photos</a:t>
            </a:r>
          </a:p>
          <a:p>
            <a:pPr marL="692150" lvl="1" indent="-238125" fontAlgn="base">
              <a:buFont typeface="Arial" panose="020B0604020202020204" pitchFamily="34" charset="0"/>
              <a:buChar char="•"/>
            </a:pPr>
            <a:r>
              <a:rPr lang="en-US" sz="1400" dirty="0"/>
              <a:t>Agent-led video chat</a:t>
            </a:r>
          </a:p>
          <a:p>
            <a:pPr fontAlgn="base">
              <a:spcBef>
                <a:spcPts val="900"/>
              </a:spcBef>
            </a:pPr>
            <a:r>
              <a:rPr lang="en-US" sz="1400" dirty="0"/>
              <a:t>When it’s time to show your house in person, agents are also able to regulate the process, based on the recommendations given by NAR, to help you proceed safely. Here are a few </a:t>
            </a:r>
            <a:br>
              <a:rPr lang="en-US" sz="1400" dirty="0"/>
            </a:br>
            <a:r>
              <a:rPr lang="en-US" sz="1400" dirty="0"/>
              <a:t>of the guidelines, understanding the top priority should always be to obey state and local restrictions first:</a:t>
            </a:r>
          </a:p>
          <a:p>
            <a:pPr marL="692150" lvl="1" indent="-238125" fontAlgn="base">
              <a:spcBef>
                <a:spcPts val="900"/>
              </a:spcBef>
              <a:buFont typeface="Arial" panose="020B0604020202020204" pitchFamily="34" charset="0"/>
              <a:buChar char="•"/>
            </a:pPr>
            <a:r>
              <a:rPr lang="en-US" sz="1400" dirty="0"/>
              <a:t>Limit in-person activity</a:t>
            </a:r>
          </a:p>
          <a:p>
            <a:pPr marL="692150" lvl="1" indent="-238125" fontAlgn="base">
              <a:buFont typeface="Arial" panose="020B0604020202020204" pitchFamily="34" charset="0"/>
              <a:buChar char="•"/>
            </a:pPr>
            <a:r>
              <a:rPr lang="en-US" sz="1400" dirty="0"/>
              <a:t>Require guests to wash their hands or use an alcohol-based sanitizer</a:t>
            </a:r>
          </a:p>
          <a:p>
            <a:pPr marL="692150" lvl="1" indent="-238125" fontAlgn="base">
              <a:buFont typeface="Arial" panose="020B0604020202020204" pitchFamily="34" charset="0"/>
              <a:buChar char="•"/>
            </a:pPr>
            <a:r>
              <a:rPr lang="en-US" sz="1400" dirty="0"/>
              <a:t>Remove shoes or cover with booties</a:t>
            </a:r>
          </a:p>
          <a:p>
            <a:pPr marL="692150" lvl="1" indent="-238125" fontAlgn="base">
              <a:buFont typeface="Arial" panose="020B0604020202020204" pitchFamily="34" charset="0"/>
              <a:buChar char="•"/>
            </a:pPr>
            <a:r>
              <a:rPr lang="en-US" sz="1400" dirty="0"/>
              <a:t>Follow CDC guidance on social distancing and wearing face coverings</a:t>
            </a:r>
          </a:p>
          <a:p>
            <a:pPr fontAlgn="base">
              <a:spcBef>
                <a:spcPts val="900"/>
              </a:spcBef>
            </a:pPr>
            <a:r>
              <a:rPr lang="en-US" sz="1400" b="1" dirty="0">
                <a:solidFill>
                  <a:srgbClr val="00AEEF"/>
                </a:solidFill>
              </a:rPr>
              <a:t>Bottom Line</a:t>
            </a:r>
          </a:p>
          <a:p>
            <a:pPr fontAlgn="base">
              <a:spcBef>
                <a:spcPts val="900"/>
              </a:spcBef>
            </a:pPr>
            <a:r>
              <a:rPr lang="en-US" sz="1400" dirty="0"/>
              <a:t>In this era of life, things are shifting quickly, so virtual seller strategies may be a game-changing option for you. Let’s connect so you can safely and effectively navigate through all that’s evolving when it comes to making your next move.</a:t>
            </a:r>
          </a:p>
        </p:txBody>
      </p:sp>
      <p:grpSp>
        <p:nvGrpSpPr>
          <p:cNvPr id="5" name="Group 4">
            <a:extLst>
              <a:ext uri="{FF2B5EF4-FFF2-40B4-BE49-F238E27FC236}">
                <a16:creationId xmlns:a16="http://schemas.microsoft.com/office/drawing/2014/main" id="{5EAD0AC4-1E4F-5E40-B69D-3ED18967DCFD}"/>
              </a:ext>
            </a:extLst>
          </p:cNvPr>
          <p:cNvGrpSpPr/>
          <p:nvPr/>
        </p:nvGrpSpPr>
        <p:grpSpPr>
          <a:xfrm>
            <a:off x="228600" y="454152"/>
            <a:ext cx="7313565" cy="612648"/>
            <a:chOff x="229423" y="4349652"/>
            <a:chExt cx="7313565" cy="612648"/>
          </a:xfrm>
        </p:grpSpPr>
        <p:sp>
          <p:nvSpPr>
            <p:cNvPr id="6" name="object 5">
              <a:extLst>
                <a:ext uri="{FF2B5EF4-FFF2-40B4-BE49-F238E27FC236}">
                  <a16:creationId xmlns:a16="http://schemas.microsoft.com/office/drawing/2014/main" id="{E104405A-DBCC-0741-AF0C-BF008BDC4D31}"/>
                </a:ext>
              </a:extLst>
            </p:cNvPr>
            <p:cNvSpPr/>
            <p:nvPr/>
          </p:nvSpPr>
          <p:spPr>
            <a:xfrm>
              <a:off x="229423" y="4349652"/>
              <a:ext cx="7313564" cy="612648"/>
            </a:xfrm>
            <a:custGeom>
              <a:avLst/>
              <a:gdLst/>
              <a:ahLst/>
              <a:cxnLst/>
              <a:rect l="l" t="t" r="r" b="b"/>
              <a:pathLst>
                <a:path w="7352030" h="718185">
                  <a:moveTo>
                    <a:pt x="0" y="717803"/>
                  </a:moveTo>
                  <a:lnTo>
                    <a:pt x="7351776" y="717803"/>
                  </a:lnTo>
                  <a:lnTo>
                    <a:pt x="7351776" y="0"/>
                  </a:lnTo>
                  <a:lnTo>
                    <a:pt x="0" y="0"/>
                  </a:lnTo>
                  <a:lnTo>
                    <a:pt x="0" y="717803"/>
                  </a:lnTo>
                  <a:close/>
                </a:path>
              </a:pathLst>
            </a:custGeom>
            <a:solidFill>
              <a:srgbClr val="00AEEF">
                <a:alpha val="93998"/>
              </a:srgbClr>
            </a:solidFill>
          </p:spPr>
          <p:txBody>
            <a:bodyPr wrap="square" lIns="0" tIns="0" rIns="0" bIns="0" rtlCol="0"/>
            <a:lstStyle/>
            <a:p>
              <a:endParaRPr sz="1819">
                <a:solidFill>
                  <a:schemeClr val="bg1"/>
                </a:solidFill>
              </a:endParaRPr>
            </a:p>
          </p:txBody>
        </p:sp>
        <p:sp>
          <p:nvSpPr>
            <p:cNvPr id="8" name="object 6">
              <a:extLst>
                <a:ext uri="{FF2B5EF4-FFF2-40B4-BE49-F238E27FC236}">
                  <a16:creationId xmlns:a16="http://schemas.microsoft.com/office/drawing/2014/main" id="{34426AAB-BD22-2346-9960-83EBB7E5444B}"/>
                </a:ext>
              </a:extLst>
            </p:cNvPr>
            <p:cNvSpPr/>
            <p:nvPr/>
          </p:nvSpPr>
          <p:spPr>
            <a:xfrm>
              <a:off x="457972" y="4851699"/>
              <a:ext cx="6856466" cy="2539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819">
                <a:solidFill>
                  <a:schemeClr val="bg1"/>
                </a:solidFill>
              </a:endParaRPr>
            </a:p>
          </p:txBody>
        </p:sp>
        <p:sp>
          <p:nvSpPr>
            <p:cNvPr id="9" name="object 7">
              <a:extLst>
                <a:ext uri="{FF2B5EF4-FFF2-40B4-BE49-F238E27FC236}">
                  <a16:creationId xmlns:a16="http://schemas.microsoft.com/office/drawing/2014/main" id="{1415DB82-74AE-AF4D-AA3A-A940344C3711}"/>
                </a:ext>
              </a:extLst>
            </p:cNvPr>
            <p:cNvSpPr txBox="1">
              <a:spLocks/>
            </p:cNvSpPr>
            <p:nvPr/>
          </p:nvSpPr>
          <p:spPr>
            <a:xfrm>
              <a:off x="229423" y="4446637"/>
              <a:ext cx="7313565" cy="443709"/>
            </a:xfrm>
            <a:prstGeom prst="rect">
              <a:avLst/>
            </a:prstGeom>
          </p:spPr>
          <p:txBody>
            <a:bodyPr vert="horz" wrap="square" lIns="0" tIns="12698" rIns="0" bIns="0" rtlCol="0" anchor="ctr">
              <a:spAutoFit/>
            </a:bodyPr>
            <a:lstStyle>
              <a:lvl1pPr>
                <a:defRPr sz="5000" b="0" i="0">
                  <a:solidFill>
                    <a:srgbClr val="231F20"/>
                  </a:solidFill>
                  <a:latin typeface="Calibri" panose="020F0502020204030204" pitchFamily="34" charset="0"/>
                  <a:ea typeface="+mj-ea"/>
                  <a:cs typeface="Calibri" panose="020F0502020204030204" pitchFamily="34" charset="0"/>
                </a:defRPr>
              </a:lvl1pPr>
            </a:lstStyle>
            <a:p>
              <a:pPr marL="246372">
                <a:spcBef>
                  <a:spcPts val="99"/>
                </a:spcBef>
                <a:tabLst>
                  <a:tab pos="7104206" algn="l"/>
                </a:tabLst>
              </a:pPr>
              <a:r>
                <a:rPr lang="en-US" sz="2800" b="1" kern="0" dirty="0">
                  <a:solidFill>
                    <a:schemeClr val="bg1"/>
                  </a:solidFill>
                </a:rPr>
                <a:t>How Agents Leverage Today’s Technology</a:t>
              </a:r>
            </a:p>
          </p:txBody>
        </p:sp>
      </p:grpSp>
      <p:sp>
        <p:nvSpPr>
          <p:cNvPr id="11" name="TextBox 10">
            <a:extLst>
              <a:ext uri="{FF2B5EF4-FFF2-40B4-BE49-F238E27FC236}">
                <a16:creationId xmlns:a16="http://schemas.microsoft.com/office/drawing/2014/main" id="{40F85728-68C4-4D47-A3AA-32C6E5DBF4DC}"/>
              </a:ext>
            </a:extLst>
          </p:cNvPr>
          <p:cNvSpPr txBox="1"/>
          <p:nvPr/>
        </p:nvSpPr>
        <p:spPr>
          <a:xfrm>
            <a:off x="7239000" y="9598223"/>
            <a:ext cx="381000" cy="307777"/>
          </a:xfrm>
          <a:prstGeom prst="rect">
            <a:avLst/>
          </a:prstGeom>
          <a:noFill/>
        </p:spPr>
        <p:txBody>
          <a:bodyPr wrap="square" rtlCol="0">
            <a:spAutoFit/>
          </a:bodyPr>
          <a:lstStyle/>
          <a:p>
            <a:r>
              <a:rPr lang="en-US" sz="1400" dirty="0"/>
              <a:t>16</a:t>
            </a:r>
          </a:p>
        </p:txBody>
      </p:sp>
    </p:spTree>
    <p:extLst>
      <p:ext uri="{BB962C8B-B14F-4D97-AF65-F5344CB8AC3E}">
        <p14:creationId xmlns:p14="http://schemas.microsoft.com/office/powerpoint/2010/main" val="966171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20B3ECF4-6FE7-D746-8BB9-3C1DCAEE1DD3}"/>
              </a:ext>
            </a:extLst>
          </p:cNvPr>
          <p:cNvSpPr txBox="1"/>
          <p:nvPr/>
        </p:nvSpPr>
        <p:spPr>
          <a:xfrm>
            <a:off x="7239000" y="9598223"/>
            <a:ext cx="381000" cy="307777"/>
          </a:xfrm>
          <a:prstGeom prst="rect">
            <a:avLst/>
          </a:prstGeom>
          <a:noFill/>
        </p:spPr>
        <p:txBody>
          <a:bodyPr wrap="square" rtlCol="0">
            <a:spAutoFit/>
          </a:bodyPr>
          <a:lstStyle/>
          <a:p>
            <a:r>
              <a:rPr lang="en-US" sz="1400" dirty="0"/>
              <a:t>17</a:t>
            </a:r>
          </a:p>
        </p:txBody>
      </p:sp>
      <p:pic>
        <p:nvPicPr>
          <p:cNvPr id="6" name="Picture 5" descr="Graphical user interface, website&#10;&#10;Description automatically generated">
            <a:extLst>
              <a:ext uri="{FF2B5EF4-FFF2-40B4-BE49-F238E27FC236}">
                <a16:creationId xmlns:a16="http://schemas.microsoft.com/office/drawing/2014/main" id="{70118851-94BC-8E4B-8BFE-79E52BBC6A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7772400" cy="9598223"/>
          </a:xfrm>
          <a:prstGeom prst="rect">
            <a:avLst/>
          </a:prstGeom>
        </p:spPr>
      </p:pic>
    </p:spTree>
    <p:extLst>
      <p:ext uri="{BB962C8B-B14F-4D97-AF65-F5344CB8AC3E}">
        <p14:creationId xmlns:p14="http://schemas.microsoft.com/office/powerpoint/2010/main" val="74886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3049564-180C-2B4B-A7EA-8C8A109D35D3}"/>
              </a:ext>
            </a:extLst>
          </p:cNvPr>
          <p:cNvSpPr txBox="1"/>
          <p:nvPr/>
        </p:nvSpPr>
        <p:spPr>
          <a:xfrm>
            <a:off x="457200" y="1282243"/>
            <a:ext cx="6934692" cy="3154710"/>
          </a:xfrm>
          <a:prstGeom prst="rect">
            <a:avLst/>
          </a:prstGeom>
        </p:spPr>
        <p:txBody>
          <a:bodyPr vert="horz" wrap="square" lIns="0" tIns="0" rIns="0" bIns="0" rtlCol="0">
            <a:spAutoFit/>
          </a:bodyPr>
          <a:lstStyle/>
          <a:p>
            <a:pPr fontAlgn="base">
              <a:spcBef>
                <a:spcPts val="900"/>
              </a:spcBef>
            </a:pPr>
            <a:r>
              <a:rPr lang="en-US" sz="1400" dirty="0"/>
              <a:t>In today’s real estate market, setting the right price for your house is one of the most valuable things you can do. According to an average of leading expert projections, existing home prices nationwide are expected to increase </a:t>
            </a:r>
            <a:r>
              <a:rPr lang="en-US" sz="1400"/>
              <a:t>by </a:t>
            </a:r>
            <a:r>
              <a:rPr lang="en-US" sz="1400" b="1"/>
              <a:t>7.1% </a:t>
            </a:r>
            <a:r>
              <a:rPr lang="en-US" sz="1400" b="1" dirty="0"/>
              <a:t>this year</a:t>
            </a:r>
            <a:r>
              <a:rPr lang="en-US" sz="1400" dirty="0"/>
              <a:t>. This means experts anticipate home values will continue climbing going forward. </a:t>
            </a:r>
            <a:br>
              <a:rPr lang="en-US" sz="800" dirty="0"/>
            </a:br>
            <a:br>
              <a:rPr lang="en-US" sz="800" dirty="0"/>
            </a:br>
            <a:r>
              <a:rPr lang="en-US" sz="1400" dirty="0"/>
              <a:t>When it comes to pricing your house, the goal is to increase visibility and drive more buyers your way. Instead of trying to win the negotiation with one buyer, you should price your house so </a:t>
            </a:r>
            <a:r>
              <a:rPr lang="en-US" sz="1400" b="1" dirty="0"/>
              <a:t>demand is maximized,</a:t>
            </a:r>
            <a:r>
              <a:rPr lang="en-US" sz="1400" dirty="0"/>
              <a:t> and more buyers want to take a look.</a:t>
            </a:r>
          </a:p>
          <a:p>
            <a:pPr fontAlgn="base">
              <a:spcBef>
                <a:spcPts val="900"/>
              </a:spcBef>
            </a:pPr>
            <a:r>
              <a:rPr lang="en-US" sz="1400" dirty="0"/>
              <a:t>As a seller, you might be thinking about pricing your house on the high end while so many of today’s buyers are searching harder than ever just to find a home to purchase. But here’s the thing – a high price tag does not mean you’re going to cash in big on the sale. It’s actually more likely to </a:t>
            </a:r>
            <a:r>
              <a:rPr lang="en-US" sz="1400" b="1" dirty="0"/>
              <a:t>deter buyers</a:t>
            </a:r>
            <a:r>
              <a:rPr lang="en-US" sz="1400" dirty="0"/>
              <a:t>.</a:t>
            </a:r>
          </a:p>
          <a:p>
            <a:pPr fontAlgn="base">
              <a:spcBef>
                <a:spcPts val="900"/>
              </a:spcBef>
            </a:pPr>
            <a:r>
              <a:rPr lang="en-US" sz="1400" dirty="0"/>
              <a:t>Even today, when there are so few houses for sale, your house is more likely to sit on the market longer or require a price drop that can send buyers running if it isn’t set just right.</a:t>
            </a:r>
          </a:p>
        </p:txBody>
      </p:sp>
      <p:sp>
        <p:nvSpPr>
          <p:cNvPr id="3" name="object 4">
            <a:extLst>
              <a:ext uri="{FF2B5EF4-FFF2-40B4-BE49-F238E27FC236}">
                <a16:creationId xmlns:a16="http://schemas.microsoft.com/office/drawing/2014/main" id="{7B2F89FC-4F3D-3749-AAD8-0FE39F3A2398}"/>
              </a:ext>
            </a:extLst>
          </p:cNvPr>
          <p:cNvSpPr txBox="1"/>
          <p:nvPr/>
        </p:nvSpPr>
        <p:spPr>
          <a:xfrm>
            <a:off x="457199" y="7543800"/>
            <a:ext cx="6921993" cy="2169825"/>
          </a:xfrm>
          <a:prstGeom prst="rect">
            <a:avLst/>
          </a:prstGeom>
        </p:spPr>
        <p:txBody>
          <a:bodyPr vert="horz" wrap="square" lIns="0" tIns="0" rIns="0" bIns="0" rtlCol="0">
            <a:spAutoFit/>
          </a:bodyPr>
          <a:lstStyle/>
          <a:p>
            <a:pPr fontAlgn="base">
              <a:spcBef>
                <a:spcPts val="900"/>
              </a:spcBef>
            </a:pPr>
            <a:r>
              <a:rPr lang="en-US" sz="1400" dirty="0"/>
              <a:t>It’s important to work with a trusted real estate professional to make sure your house is priced correctly. When you price it competitively, you won’t be negotiating with one buyer. Instead, you’ll likely have multiple buyers competing for it, potentially increasing the final sale price. </a:t>
            </a:r>
          </a:p>
          <a:p>
            <a:pPr fontAlgn="base">
              <a:spcBef>
                <a:spcPts val="900"/>
              </a:spcBef>
            </a:pPr>
            <a:r>
              <a:rPr lang="en-US" sz="1400" b="1" dirty="0">
                <a:solidFill>
                  <a:srgbClr val="00B0F0"/>
                </a:solidFill>
              </a:rPr>
              <a:t>Bottom Line</a:t>
            </a:r>
          </a:p>
          <a:p>
            <a:pPr fontAlgn="base">
              <a:spcBef>
                <a:spcPts val="900"/>
              </a:spcBef>
            </a:pPr>
            <a:r>
              <a:rPr lang="en-US" sz="1400" dirty="0"/>
              <a:t>The key is to make sure your house is priced to sell immediately. This way, it will be seen by the most buyers. More than one of them may be interested, and it will be more likely to sell at a competitive price. Let’s work together to price your house correctly from the start so you can maximize your exposure and return.</a:t>
            </a:r>
            <a:br>
              <a:rPr lang="en-US" sz="1400" dirty="0"/>
            </a:br>
            <a:endParaRPr lang="en-US" sz="1400" dirty="0">
              <a:latin typeface="Calibri" panose="020F0502020204030204" pitchFamily="34" charset="0"/>
              <a:cs typeface="Calibri" panose="020F0502020204030204" pitchFamily="34" charset="0"/>
            </a:endParaRPr>
          </a:p>
        </p:txBody>
      </p:sp>
      <p:grpSp>
        <p:nvGrpSpPr>
          <p:cNvPr id="21" name="Group 20">
            <a:extLst>
              <a:ext uri="{FF2B5EF4-FFF2-40B4-BE49-F238E27FC236}">
                <a16:creationId xmlns:a16="http://schemas.microsoft.com/office/drawing/2014/main" id="{FB2F2566-B892-644E-B11A-3079744B48FE}"/>
              </a:ext>
            </a:extLst>
          </p:cNvPr>
          <p:cNvGrpSpPr/>
          <p:nvPr/>
        </p:nvGrpSpPr>
        <p:grpSpPr>
          <a:xfrm>
            <a:off x="228600" y="457200"/>
            <a:ext cx="7313565" cy="612648"/>
            <a:chOff x="229423" y="4349652"/>
            <a:chExt cx="7313565" cy="612648"/>
          </a:xfrm>
        </p:grpSpPr>
        <p:sp>
          <p:nvSpPr>
            <p:cNvPr id="22" name="object 5">
              <a:extLst>
                <a:ext uri="{FF2B5EF4-FFF2-40B4-BE49-F238E27FC236}">
                  <a16:creationId xmlns:a16="http://schemas.microsoft.com/office/drawing/2014/main" id="{95CCC9D1-9885-7F43-965D-1D977F469D7B}"/>
                </a:ext>
              </a:extLst>
            </p:cNvPr>
            <p:cNvSpPr/>
            <p:nvPr/>
          </p:nvSpPr>
          <p:spPr>
            <a:xfrm>
              <a:off x="229423" y="4349652"/>
              <a:ext cx="7313564" cy="612648"/>
            </a:xfrm>
            <a:custGeom>
              <a:avLst/>
              <a:gdLst/>
              <a:ahLst/>
              <a:cxnLst/>
              <a:rect l="l" t="t" r="r" b="b"/>
              <a:pathLst>
                <a:path w="7352030" h="718185">
                  <a:moveTo>
                    <a:pt x="0" y="717803"/>
                  </a:moveTo>
                  <a:lnTo>
                    <a:pt x="7351776" y="717803"/>
                  </a:lnTo>
                  <a:lnTo>
                    <a:pt x="7351776" y="0"/>
                  </a:lnTo>
                  <a:lnTo>
                    <a:pt x="0" y="0"/>
                  </a:lnTo>
                  <a:lnTo>
                    <a:pt x="0" y="717803"/>
                  </a:lnTo>
                  <a:close/>
                </a:path>
              </a:pathLst>
            </a:custGeom>
            <a:solidFill>
              <a:srgbClr val="00AEEF">
                <a:alpha val="93998"/>
              </a:srgbClr>
            </a:solidFill>
          </p:spPr>
          <p:txBody>
            <a:bodyPr wrap="square" lIns="0" tIns="0" rIns="0" bIns="0" rtlCol="0"/>
            <a:lstStyle/>
            <a:p>
              <a:endParaRPr sz="1819">
                <a:solidFill>
                  <a:schemeClr val="bg1"/>
                </a:solidFill>
              </a:endParaRPr>
            </a:p>
          </p:txBody>
        </p:sp>
        <p:sp>
          <p:nvSpPr>
            <p:cNvPr id="23" name="object 6">
              <a:extLst>
                <a:ext uri="{FF2B5EF4-FFF2-40B4-BE49-F238E27FC236}">
                  <a16:creationId xmlns:a16="http://schemas.microsoft.com/office/drawing/2014/main" id="{4B4570F5-081C-1E4F-A76A-1FC539DDE7D5}"/>
                </a:ext>
              </a:extLst>
            </p:cNvPr>
            <p:cNvSpPr/>
            <p:nvPr/>
          </p:nvSpPr>
          <p:spPr>
            <a:xfrm>
              <a:off x="457972" y="4851699"/>
              <a:ext cx="6856466" cy="2539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819">
                <a:solidFill>
                  <a:schemeClr val="bg1"/>
                </a:solidFill>
              </a:endParaRPr>
            </a:p>
          </p:txBody>
        </p:sp>
        <p:sp>
          <p:nvSpPr>
            <p:cNvPr id="24" name="object 7">
              <a:extLst>
                <a:ext uri="{FF2B5EF4-FFF2-40B4-BE49-F238E27FC236}">
                  <a16:creationId xmlns:a16="http://schemas.microsoft.com/office/drawing/2014/main" id="{18CE165C-D6F9-D44B-96EC-B35B66EA5C42}"/>
                </a:ext>
              </a:extLst>
            </p:cNvPr>
            <p:cNvSpPr txBox="1">
              <a:spLocks/>
            </p:cNvSpPr>
            <p:nvPr/>
          </p:nvSpPr>
          <p:spPr>
            <a:xfrm>
              <a:off x="229423" y="4446637"/>
              <a:ext cx="7313565" cy="443709"/>
            </a:xfrm>
            <a:prstGeom prst="rect">
              <a:avLst/>
            </a:prstGeom>
          </p:spPr>
          <p:txBody>
            <a:bodyPr vert="horz" wrap="square" lIns="0" tIns="12698" rIns="0" bIns="0" rtlCol="0" anchor="ctr">
              <a:spAutoFit/>
            </a:bodyPr>
            <a:lstStyle>
              <a:lvl1pPr>
                <a:defRPr sz="5000" b="0" i="0">
                  <a:solidFill>
                    <a:srgbClr val="231F20"/>
                  </a:solidFill>
                  <a:latin typeface="Calibri" panose="020F0502020204030204" pitchFamily="34" charset="0"/>
                  <a:ea typeface="+mj-ea"/>
                  <a:cs typeface="Calibri" panose="020F0502020204030204" pitchFamily="34" charset="0"/>
                </a:defRPr>
              </a:lvl1pPr>
            </a:lstStyle>
            <a:p>
              <a:pPr marL="246372">
                <a:spcBef>
                  <a:spcPts val="99"/>
                </a:spcBef>
                <a:tabLst>
                  <a:tab pos="7104206" algn="l"/>
                </a:tabLst>
              </a:pPr>
              <a:r>
                <a:rPr lang="en-US" sz="2800" b="1" kern="0" dirty="0">
                  <a:solidFill>
                    <a:schemeClr val="bg1"/>
                  </a:solidFill>
                </a:rPr>
                <a:t>Why Pricing Your House Right Matters</a:t>
              </a:r>
            </a:p>
          </p:txBody>
        </p:sp>
      </p:grpSp>
      <p:sp>
        <p:nvSpPr>
          <p:cNvPr id="46" name="TextBox 45">
            <a:extLst>
              <a:ext uri="{FF2B5EF4-FFF2-40B4-BE49-F238E27FC236}">
                <a16:creationId xmlns:a16="http://schemas.microsoft.com/office/drawing/2014/main" id="{20B3ECF4-6FE7-D746-8BB9-3C1DCAEE1DD3}"/>
              </a:ext>
            </a:extLst>
          </p:cNvPr>
          <p:cNvSpPr txBox="1"/>
          <p:nvPr/>
        </p:nvSpPr>
        <p:spPr>
          <a:xfrm>
            <a:off x="7239000" y="9598223"/>
            <a:ext cx="381000" cy="307777"/>
          </a:xfrm>
          <a:prstGeom prst="rect">
            <a:avLst/>
          </a:prstGeom>
          <a:noFill/>
        </p:spPr>
        <p:txBody>
          <a:bodyPr wrap="square" rtlCol="0">
            <a:spAutoFit/>
          </a:bodyPr>
          <a:lstStyle/>
          <a:p>
            <a:r>
              <a:rPr lang="en-US" sz="1400" dirty="0"/>
              <a:t>18</a:t>
            </a:r>
          </a:p>
        </p:txBody>
      </p:sp>
      <p:pic>
        <p:nvPicPr>
          <p:cNvPr id="5" name="Picture 4">
            <a:extLst>
              <a:ext uri="{FF2B5EF4-FFF2-40B4-BE49-F238E27FC236}">
                <a16:creationId xmlns:a16="http://schemas.microsoft.com/office/drawing/2014/main" id="{61865D26-0F49-4640-9087-035C39037CA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29419" y="4649348"/>
            <a:ext cx="7313561" cy="2516361"/>
          </a:xfrm>
          <a:prstGeom prst="rect">
            <a:avLst/>
          </a:prstGeom>
        </p:spPr>
      </p:pic>
    </p:spTree>
    <p:extLst>
      <p:ext uri="{BB962C8B-B14F-4D97-AF65-F5344CB8AC3E}">
        <p14:creationId xmlns:p14="http://schemas.microsoft.com/office/powerpoint/2010/main" val="155957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1EC480-801F-5245-9E5F-6FDE58D16288}"/>
              </a:ext>
            </a:extLst>
          </p:cNvPr>
          <p:cNvSpPr txBox="1"/>
          <p:nvPr/>
        </p:nvSpPr>
        <p:spPr>
          <a:xfrm>
            <a:off x="7239000" y="9598223"/>
            <a:ext cx="381000" cy="307777"/>
          </a:xfrm>
          <a:prstGeom prst="rect">
            <a:avLst/>
          </a:prstGeom>
          <a:noFill/>
        </p:spPr>
        <p:txBody>
          <a:bodyPr wrap="square" rtlCol="0">
            <a:spAutoFit/>
          </a:bodyPr>
          <a:lstStyle/>
          <a:p>
            <a:r>
              <a:rPr lang="en-US" sz="1400" dirty="0"/>
              <a:t>19</a:t>
            </a:r>
          </a:p>
        </p:txBody>
      </p:sp>
      <p:pic>
        <p:nvPicPr>
          <p:cNvPr id="4" name="Picture 3" descr="Graphical user interface, application, website&#10;&#10;Description automatically generated">
            <a:extLst>
              <a:ext uri="{FF2B5EF4-FFF2-40B4-BE49-F238E27FC236}">
                <a16:creationId xmlns:a16="http://schemas.microsoft.com/office/drawing/2014/main" id="{A4D98288-56C8-4644-B731-C62EFFBF3E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575"/>
          <a:stretch/>
        </p:blipFill>
        <p:spPr>
          <a:xfrm>
            <a:off x="0" y="0"/>
            <a:ext cx="7772400" cy="9598223"/>
          </a:xfrm>
          <a:prstGeom prst="rect">
            <a:avLst/>
          </a:prstGeom>
        </p:spPr>
      </p:pic>
    </p:spTree>
    <p:extLst>
      <p:ext uri="{BB962C8B-B14F-4D97-AF65-F5344CB8AC3E}">
        <p14:creationId xmlns:p14="http://schemas.microsoft.com/office/powerpoint/2010/main" val="877397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bject 29">
            <a:extLst>
              <a:ext uri="{FF2B5EF4-FFF2-40B4-BE49-F238E27FC236}">
                <a16:creationId xmlns:a16="http://schemas.microsoft.com/office/drawing/2014/main" id="{223A554E-BAA2-B44B-B587-0F6A4A561234}"/>
              </a:ext>
            </a:extLst>
          </p:cNvPr>
          <p:cNvSpPr txBox="1"/>
          <p:nvPr/>
        </p:nvSpPr>
        <p:spPr>
          <a:xfrm>
            <a:off x="1600200" y="1202938"/>
            <a:ext cx="5933247" cy="5775940"/>
          </a:xfrm>
          <a:prstGeom prst="rect">
            <a:avLst/>
          </a:prstGeom>
        </p:spPr>
        <p:txBody>
          <a:bodyPr vert="horz" wrap="square" lIns="0" tIns="0" rIns="0" bIns="0" rtlCol="0">
            <a:spAutoFit/>
          </a:bodyPr>
          <a:lstStyle/>
          <a:p>
            <a:pPr marL="12700">
              <a:spcBef>
                <a:spcPts val="2000"/>
              </a:spcBef>
            </a:pPr>
            <a:r>
              <a:rPr lang="en-US" sz="1600" dirty="0">
                <a:latin typeface="Calibri" panose="020F0502020204030204" pitchFamily="34" charset="0"/>
                <a:cs typeface="Calibri" panose="020F0502020204030204" pitchFamily="34" charset="0"/>
              </a:rPr>
              <a:t>Why You Shouldn’t Wait To Sell Your House</a:t>
            </a:r>
          </a:p>
          <a:p>
            <a:pPr marL="12700">
              <a:spcBef>
                <a:spcPts val="2000"/>
              </a:spcBef>
            </a:pPr>
            <a:r>
              <a:rPr lang="en-US" sz="1600" dirty="0">
                <a:latin typeface="Calibri" panose="020F0502020204030204" pitchFamily="34" charset="0"/>
                <a:cs typeface="Calibri" panose="020F0502020204030204" pitchFamily="34" charset="0"/>
              </a:rPr>
              <a:t>Expert Insights on the Current Housing Market</a:t>
            </a:r>
          </a:p>
          <a:p>
            <a:pPr marL="12700">
              <a:spcBef>
                <a:spcPts val="2000"/>
              </a:spcBef>
            </a:pPr>
            <a:r>
              <a:rPr lang="en-US" sz="1600" dirty="0">
                <a:latin typeface="Calibri" panose="020F0502020204030204" pitchFamily="34" charset="0"/>
                <a:cs typeface="Calibri" panose="020F0502020204030204" pitchFamily="34" charset="0"/>
              </a:rPr>
              <a:t>Will Home Prices Continue To Rise?</a:t>
            </a:r>
          </a:p>
          <a:p>
            <a:pPr marL="12700">
              <a:spcBef>
                <a:spcPts val="2000"/>
              </a:spcBef>
            </a:pPr>
            <a:r>
              <a:rPr lang="en-US" sz="1600" dirty="0">
                <a:latin typeface="Calibri" panose="020F0502020204030204" pitchFamily="34" charset="0"/>
                <a:cs typeface="Calibri" panose="020F0502020204030204" pitchFamily="34" charset="0"/>
              </a:rPr>
              <a:t>Leveraging Your Equity To Make a Move</a:t>
            </a:r>
          </a:p>
          <a:p>
            <a:pPr marL="12700">
              <a:spcBef>
                <a:spcPts val="2000"/>
              </a:spcBef>
            </a:pPr>
            <a:r>
              <a:rPr lang="en-US" sz="1600" dirty="0">
                <a:latin typeface="Calibri" panose="020F0502020204030204" pitchFamily="34" charset="0"/>
                <a:cs typeface="Calibri" panose="020F0502020204030204" pitchFamily="34" charset="0"/>
              </a:rPr>
              <a:t>Why People Are Moving This Season</a:t>
            </a:r>
          </a:p>
          <a:p>
            <a:pPr marL="12700">
              <a:spcBef>
                <a:spcPts val="2000"/>
              </a:spcBef>
            </a:pPr>
            <a:r>
              <a:rPr lang="en-US" sz="1600" dirty="0">
                <a:latin typeface="Calibri" panose="020F0502020204030204" pitchFamily="34" charset="0"/>
                <a:cs typeface="Calibri" panose="020F0502020204030204" pitchFamily="34" charset="0"/>
              </a:rPr>
              <a:t>Should I Renovate My House Before I Sell It?</a:t>
            </a:r>
          </a:p>
          <a:p>
            <a:pPr marL="12700">
              <a:spcBef>
                <a:spcPts val="2000"/>
              </a:spcBef>
            </a:pPr>
            <a:r>
              <a:rPr lang="en-US" sz="1600" dirty="0">
                <a:solidFill>
                  <a:srgbClr val="231F20"/>
                </a:solidFill>
                <a:latin typeface="Calibri" panose="020F0502020204030204" pitchFamily="34" charset="0"/>
                <a:cs typeface="Calibri" panose="020F0502020204030204" pitchFamily="34" charset="0"/>
              </a:rPr>
              <a:t>If I Sell Now, Where Will I Go?</a:t>
            </a:r>
          </a:p>
          <a:p>
            <a:pPr marL="12700">
              <a:spcBef>
                <a:spcPts val="2000"/>
              </a:spcBef>
            </a:pPr>
            <a:r>
              <a:rPr lang="en-US" sz="1600" dirty="0">
                <a:solidFill>
                  <a:srgbClr val="231F20"/>
                </a:solidFill>
                <a:latin typeface="Calibri" panose="020F0502020204030204" pitchFamily="34" charset="0"/>
                <a:cs typeface="Calibri" panose="020F0502020204030204" pitchFamily="34" charset="0"/>
              </a:rPr>
              <a:t>When It Comes To Selling a House, Your Time Is Money</a:t>
            </a:r>
            <a:endParaRPr lang="en-US" sz="1600" dirty="0">
              <a:latin typeface="Calibri" panose="020F0502020204030204" pitchFamily="34" charset="0"/>
              <a:cs typeface="Calibri" panose="020F0502020204030204" pitchFamily="34" charset="0"/>
            </a:endParaRPr>
          </a:p>
          <a:p>
            <a:pPr marL="12700">
              <a:spcBef>
                <a:spcPts val="2000"/>
              </a:spcBef>
            </a:pPr>
            <a:r>
              <a:rPr lang="en-US" sz="1600" dirty="0">
                <a:latin typeface="Calibri" panose="020F0502020204030204" pitchFamily="34" charset="0"/>
                <a:cs typeface="Calibri" panose="020F0502020204030204" pitchFamily="34" charset="0"/>
              </a:rPr>
              <a:t>How Agents Leverage Today’s Technology</a:t>
            </a:r>
          </a:p>
          <a:p>
            <a:pPr marL="12700">
              <a:spcBef>
                <a:spcPts val="2000"/>
              </a:spcBef>
            </a:pPr>
            <a:r>
              <a:rPr lang="en-US" sz="1600" dirty="0">
                <a:latin typeface="Calibri" panose="020F0502020204030204" pitchFamily="34" charset="0"/>
                <a:cs typeface="Calibri" panose="020F0502020204030204" pitchFamily="34" charset="0"/>
              </a:rPr>
              <a:t>How To Prepare Your House for a Winning Sale</a:t>
            </a:r>
          </a:p>
          <a:p>
            <a:pPr marL="12700">
              <a:spcBef>
                <a:spcPts val="2000"/>
              </a:spcBef>
            </a:pPr>
            <a:r>
              <a:rPr lang="en-US" sz="1600" dirty="0">
                <a:solidFill>
                  <a:srgbClr val="231F20"/>
                </a:solidFill>
                <a:latin typeface="Calibri" panose="020F0502020204030204" pitchFamily="34" charset="0"/>
                <a:cs typeface="Calibri" panose="020F0502020204030204" pitchFamily="34" charset="0"/>
              </a:rPr>
              <a:t>Why Pricing Your House Right Matters</a:t>
            </a:r>
          </a:p>
          <a:p>
            <a:pPr marL="12700">
              <a:spcBef>
                <a:spcPts val="2000"/>
              </a:spcBef>
            </a:pPr>
            <a:r>
              <a:rPr lang="en-US" sz="1600" dirty="0">
                <a:latin typeface="Calibri" panose="020F0502020204030204" pitchFamily="34" charset="0"/>
                <a:cs typeface="Calibri" panose="020F0502020204030204" pitchFamily="34" charset="0"/>
              </a:rPr>
              <a:t>Reasons To Hire a Real Estate Professional</a:t>
            </a:r>
          </a:p>
        </p:txBody>
      </p:sp>
      <p:sp>
        <p:nvSpPr>
          <p:cNvPr id="36" name="object 7">
            <a:extLst>
              <a:ext uri="{FF2B5EF4-FFF2-40B4-BE49-F238E27FC236}">
                <a16:creationId xmlns:a16="http://schemas.microsoft.com/office/drawing/2014/main" id="{61E4FCF6-457D-7145-88FA-F58ED08BE3ED}"/>
              </a:ext>
            </a:extLst>
          </p:cNvPr>
          <p:cNvSpPr txBox="1">
            <a:spLocks/>
          </p:cNvSpPr>
          <p:nvPr/>
        </p:nvSpPr>
        <p:spPr>
          <a:xfrm>
            <a:off x="457200" y="284535"/>
            <a:ext cx="6858000" cy="782265"/>
          </a:xfrm>
          <a:prstGeom prst="rect">
            <a:avLst/>
          </a:prstGeom>
        </p:spPr>
        <p:txBody>
          <a:bodyPr vert="horz" wrap="square" lIns="0" tIns="12700" rIns="0" bIns="0" rtlCol="0">
            <a:spAutoFit/>
          </a:bodyPr>
          <a:lstStyle>
            <a:lvl1pPr>
              <a:defRPr b="0" i="0">
                <a:latin typeface="Calibri" panose="020F0502020204030204" pitchFamily="34" charset="0"/>
                <a:ea typeface="+mj-ea"/>
                <a:cs typeface="Calibri" panose="020F0502020204030204" pitchFamily="34" charset="0"/>
              </a:defRPr>
            </a:lvl1pPr>
          </a:lstStyle>
          <a:p>
            <a:pPr marL="12700" algn="ctr" defTabSz="914400">
              <a:spcBef>
                <a:spcPts val="100"/>
              </a:spcBef>
            </a:pPr>
            <a:r>
              <a:rPr lang="en-US" sz="5000" b="1" kern="0" dirty="0">
                <a:solidFill>
                  <a:schemeClr val="tx1"/>
                </a:solidFill>
                <a:latin typeface="+mj-lt"/>
              </a:rPr>
              <a:t>TABLE OF CONTENTS</a:t>
            </a:r>
          </a:p>
        </p:txBody>
      </p:sp>
      <p:cxnSp>
        <p:nvCxnSpPr>
          <p:cNvPr id="37" name="Straight Connector 36">
            <a:extLst>
              <a:ext uri="{FF2B5EF4-FFF2-40B4-BE49-F238E27FC236}">
                <a16:creationId xmlns:a16="http://schemas.microsoft.com/office/drawing/2014/main" id="{329B6A78-2B0E-174C-BE9F-EE86DF682D51}"/>
              </a:ext>
            </a:extLst>
          </p:cNvPr>
          <p:cNvCxnSpPr>
            <a:cxnSpLocks/>
          </p:cNvCxnSpPr>
          <p:nvPr/>
        </p:nvCxnSpPr>
        <p:spPr>
          <a:xfrm>
            <a:off x="1315909" y="1167775"/>
            <a:ext cx="0" cy="5766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59819FF-3C9F-3646-8C1C-73BC249AECB5}"/>
              </a:ext>
            </a:extLst>
          </p:cNvPr>
          <p:cNvSpPr txBox="1"/>
          <p:nvPr/>
        </p:nvSpPr>
        <p:spPr>
          <a:xfrm>
            <a:off x="7315200" y="9604248"/>
            <a:ext cx="304800" cy="307777"/>
          </a:xfrm>
          <a:prstGeom prst="rect">
            <a:avLst/>
          </a:prstGeom>
          <a:noFill/>
        </p:spPr>
        <p:txBody>
          <a:bodyPr wrap="square" rtlCol="0">
            <a:spAutoFit/>
          </a:bodyPr>
          <a:lstStyle/>
          <a:p>
            <a:r>
              <a:rPr lang="en-US" sz="1400" dirty="0"/>
              <a:t>2</a:t>
            </a:r>
          </a:p>
        </p:txBody>
      </p:sp>
      <p:pic>
        <p:nvPicPr>
          <p:cNvPr id="1026" name="Picture 2" descr="High angle view of a picnic blanket with laptop and colorful pillows on meadow : Stock Photo">
            <a:extLst>
              <a:ext uri="{FF2B5EF4-FFF2-40B4-BE49-F238E27FC236}">
                <a16:creationId xmlns:a16="http://schemas.microsoft.com/office/drawing/2014/main" id="{534C3192-4958-B14D-8674-A6826C2DCD1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 y="7146538"/>
            <a:ext cx="7772400" cy="2302262"/>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25">
            <a:extLst>
              <a:ext uri="{FF2B5EF4-FFF2-40B4-BE49-F238E27FC236}">
                <a16:creationId xmlns:a16="http://schemas.microsoft.com/office/drawing/2014/main" id="{67CBDA01-D6B6-1547-BBDC-9484DB3991E2}"/>
              </a:ext>
            </a:extLst>
          </p:cNvPr>
          <p:cNvSpPr txBox="1"/>
          <p:nvPr/>
        </p:nvSpPr>
        <p:spPr>
          <a:xfrm>
            <a:off x="696366" y="1094472"/>
            <a:ext cx="412927" cy="369332"/>
          </a:xfrm>
          <a:prstGeom prst="rect">
            <a:avLst/>
          </a:prstGeom>
        </p:spPr>
        <p:txBody>
          <a:bodyPr vert="horz" wrap="square" lIns="0" tIns="0" rIns="0" bIns="0" rtlCol="0">
            <a:spAutoFit/>
          </a:bodyPr>
          <a:lstStyle/>
          <a:p>
            <a:pPr marL="12700" algn="ctr">
              <a:lnSpc>
                <a:spcPct val="100000"/>
              </a:lnSpc>
              <a:spcBef>
                <a:spcPts val="1000"/>
              </a:spcBef>
            </a:pPr>
            <a:r>
              <a:rPr lang="en-US" sz="2400" b="1" dirty="0">
                <a:solidFill>
                  <a:srgbClr val="00AEEF"/>
                </a:solidFill>
                <a:latin typeface="Calibri" panose="020F0502020204030204" pitchFamily="34" charset="0"/>
                <a:cs typeface="Calibri" panose="020F0502020204030204" pitchFamily="34" charset="0"/>
              </a:rPr>
              <a:t>3</a:t>
            </a:r>
          </a:p>
        </p:txBody>
      </p:sp>
      <p:sp>
        <p:nvSpPr>
          <p:cNvPr id="10" name="object 25">
            <a:extLst>
              <a:ext uri="{FF2B5EF4-FFF2-40B4-BE49-F238E27FC236}">
                <a16:creationId xmlns:a16="http://schemas.microsoft.com/office/drawing/2014/main" id="{201046DD-2C6B-CD47-ACB4-7BEC64C7D474}"/>
              </a:ext>
            </a:extLst>
          </p:cNvPr>
          <p:cNvSpPr txBox="1"/>
          <p:nvPr/>
        </p:nvSpPr>
        <p:spPr>
          <a:xfrm>
            <a:off x="696365" y="1586468"/>
            <a:ext cx="412927" cy="369332"/>
          </a:xfrm>
          <a:prstGeom prst="rect">
            <a:avLst/>
          </a:prstGeom>
        </p:spPr>
        <p:txBody>
          <a:bodyPr vert="horz" wrap="square" lIns="0" tIns="0" rIns="0" bIns="0" rtlCol="0">
            <a:spAutoFit/>
          </a:bodyPr>
          <a:lstStyle/>
          <a:p>
            <a:pPr marL="12700" algn="ctr">
              <a:lnSpc>
                <a:spcPct val="100000"/>
              </a:lnSpc>
              <a:spcBef>
                <a:spcPts val="1000"/>
              </a:spcBef>
            </a:pPr>
            <a:r>
              <a:rPr lang="en-US" sz="2400" b="1" dirty="0">
                <a:solidFill>
                  <a:srgbClr val="00AEEF"/>
                </a:solidFill>
                <a:latin typeface="Calibri" panose="020F0502020204030204" pitchFamily="34" charset="0"/>
                <a:cs typeface="Calibri" panose="020F0502020204030204" pitchFamily="34" charset="0"/>
              </a:rPr>
              <a:t>5</a:t>
            </a:r>
          </a:p>
        </p:txBody>
      </p:sp>
      <p:sp>
        <p:nvSpPr>
          <p:cNvPr id="11" name="object 25">
            <a:extLst>
              <a:ext uri="{FF2B5EF4-FFF2-40B4-BE49-F238E27FC236}">
                <a16:creationId xmlns:a16="http://schemas.microsoft.com/office/drawing/2014/main" id="{41B71991-28A4-BE4F-8981-E660F59314D9}"/>
              </a:ext>
            </a:extLst>
          </p:cNvPr>
          <p:cNvSpPr txBox="1"/>
          <p:nvPr/>
        </p:nvSpPr>
        <p:spPr>
          <a:xfrm>
            <a:off x="692287" y="2082264"/>
            <a:ext cx="412927" cy="369332"/>
          </a:xfrm>
          <a:prstGeom prst="rect">
            <a:avLst/>
          </a:prstGeom>
        </p:spPr>
        <p:txBody>
          <a:bodyPr vert="horz" wrap="square" lIns="0" tIns="0" rIns="0" bIns="0" rtlCol="0">
            <a:spAutoFit/>
          </a:bodyPr>
          <a:lstStyle/>
          <a:p>
            <a:pPr marL="12700" algn="ctr">
              <a:lnSpc>
                <a:spcPct val="100000"/>
              </a:lnSpc>
              <a:spcBef>
                <a:spcPts val="1000"/>
              </a:spcBef>
            </a:pPr>
            <a:r>
              <a:rPr lang="en-US" sz="2400" b="1" dirty="0">
                <a:solidFill>
                  <a:srgbClr val="00AEEF"/>
                </a:solidFill>
                <a:latin typeface="Calibri" panose="020F0502020204030204" pitchFamily="34" charset="0"/>
                <a:cs typeface="Calibri" panose="020F0502020204030204" pitchFamily="34" charset="0"/>
              </a:rPr>
              <a:t>6</a:t>
            </a:r>
          </a:p>
        </p:txBody>
      </p:sp>
      <p:sp>
        <p:nvSpPr>
          <p:cNvPr id="12" name="object 25">
            <a:extLst>
              <a:ext uri="{FF2B5EF4-FFF2-40B4-BE49-F238E27FC236}">
                <a16:creationId xmlns:a16="http://schemas.microsoft.com/office/drawing/2014/main" id="{5584407D-B76F-194E-BBAA-EC4C78FF1FFD}"/>
              </a:ext>
            </a:extLst>
          </p:cNvPr>
          <p:cNvSpPr txBox="1"/>
          <p:nvPr/>
        </p:nvSpPr>
        <p:spPr>
          <a:xfrm>
            <a:off x="692287" y="2590800"/>
            <a:ext cx="412927" cy="369332"/>
          </a:xfrm>
          <a:prstGeom prst="rect">
            <a:avLst/>
          </a:prstGeom>
        </p:spPr>
        <p:txBody>
          <a:bodyPr vert="horz" wrap="square" lIns="0" tIns="0" rIns="0" bIns="0" rtlCol="0">
            <a:spAutoFit/>
          </a:bodyPr>
          <a:lstStyle/>
          <a:p>
            <a:pPr marL="12700" algn="ctr">
              <a:lnSpc>
                <a:spcPct val="100000"/>
              </a:lnSpc>
              <a:spcBef>
                <a:spcPts val="1000"/>
              </a:spcBef>
            </a:pPr>
            <a:r>
              <a:rPr lang="en-US" sz="2400" b="1" dirty="0">
                <a:solidFill>
                  <a:srgbClr val="00AEEF"/>
                </a:solidFill>
                <a:latin typeface="Calibri" panose="020F0502020204030204" pitchFamily="34" charset="0"/>
                <a:cs typeface="Calibri" panose="020F0502020204030204" pitchFamily="34" charset="0"/>
              </a:rPr>
              <a:t>8</a:t>
            </a:r>
          </a:p>
        </p:txBody>
      </p:sp>
      <p:sp>
        <p:nvSpPr>
          <p:cNvPr id="13" name="object 25">
            <a:extLst>
              <a:ext uri="{FF2B5EF4-FFF2-40B4-BE49-F238E27FC236}">
                <a16:creationId xmlns:a16="http://schemas.microsoft.com/office/drawing/2014/main" id="{D8CEE7DD-685B-E440-9EEC-9291824258A3}"/>
              </a:ext>
            </a:extLst>
          </p:cNvPr>
          <p:cNvSpPr txBox="1"/>
          <p:nvPr/>
        </p:nvSpPr>
        <p:spPr>
          <a:xfrm>
            <a:off x="692287" y="3102512"/>
            <a:ext cx="412927" cy="369332"/>
          </a:xfrm>
          <a:prstGeom prst="rect">
            <a:avLst/>
          </a:prstGeom>
        </p:spPr>
        <p:txBody>
          <a:bodyPr vert="horz" wrap="square" lIns="0" tIns="0" rIns="0" bIns="0" rtlCol="0">
            <a:spAutoFit/>
          </a:bodyPr>
          <a:lstStyle/>
          <a:p>
            <a:pPr marL="12700" algn="ctr">
              <a:lnSpc>
                <a:spcPct val="100000"/>
              </a:lnSpc>
              <a:spcBef>
                <a:spcPts val="1000"/>
              </a:spcBef>
            </a:pPr>
            <a:r>
              <a:rPr lang="en-US" sz="2400" b="1" dirty="0">
                <a:solidFill>
                  <a:srgbClr val="00AEEF"/>
                </a:solidFill>
                <a:latin typeface="Calibri" panose="020F0502020204030204" pitchFamily="34" charset="0"/>
                <a:cs typeface="Calibri" panose="020F0502020204030204" pitchFamily="34" charset="0"/>
              </a:rPr>
              <a:t>10</a:t>
            </a:r>
          </a:p>
        </p:txBody>
      </p:sp>
      <p:sp>
        <p:nvSpPr>
          <p:cNvPr id="14" name="object 25">
            <a:extLst>
              <a:ext uri="{FF2B5EF4-FFF2-40B4-BE49-F238E27FC236}">
                <a16:creationId xmlns:a16="http://schemas.microsoft.com/office/drawing/2014/main" id="{EEA0D1AA-8347-204E-BED4-00074D5E06CE}"/>
              </a:ext>
            </a:extLst>
          </p:cNvPr>
          <p:cNvSpPr txBox="1"/>
          <p:nvPr/>
        </p:nvSpPr>
        <p:spPr>
          <a:xfrm>
            <a:off x="691973" y="3593068"/>
            <a:ext cx="412927" cy="369332"/>
          </a:xfrm>
          <a:prstGeom prst="rect">
            <a:avLst/>
          </a:prstGeom>
        </p:spPr>
        <p:txBody>
          <a:bodyPr vert="horz" wrap="square" lIns="0" tIns="0" rIns="0" bIns="0" rtlCol="0">
            <a:spAutoFit/>
          </a:bodyPr>
          <a:lstStyle/>
          <a:p>
            <a:pPr marL="12700" algn="ctr">
              <a:lnSpc>
                <a:spcPct val="100000"/>
              </a:lnSpc>
              <a:spcBef>
                <a:spcPts val="1000"/>
              </a:spcBef>
            </a:pPr>
            <a:r>
              <a:rPr lang="en-US" sz="2400" b="1" dirty="0">
                <a:solidFill>
                  <a:srgbClr val="00AEEF"/>
                </a:solidFill>
                <a:latin typeface="Calibri" panose="020F0502020204030204" pitchFamily="34" charset="0"/>
                <a:cs typeface="Calibri" panose="020F0502020204030204" pitchFamily="34" charset="0"/>
              </a:rPr>
              <a:t>12</a:t>
            </a:r>
          </a:p>
        </p:txBody>
      </p:sp>
      <p:sp>
        <p:nvSpPr>
          <p:cNvPr id="15" name="object 25">
            <a:extLst>
              <a:ext uri="{FF2B5EF4-FFF2-40B4-BE49-F238E27FC236}">
                <a16:creationId xmlns:a16="http://schemas.microsoft.com/office/drawing/2014/main" id="{C3707696-41B2-8C4D-8FE6-0C1F584CBE0E}"/>
              </a:ext>
            </a:extLst>
          </p:cNvPr>
          <p:cNvSpPr txBox="1"/>
          <p:nvPr/>
        </p:nvSpPr>
        <p:spPr>
          <a:xfrm>
            <a:off x="691973" y="4101604"/>
            <a:ext cx="412927" cy="369332"/>
          </a:xfrm>
          <a:prstGeom prst="rect">
            <a:avLst/>
          </a:prstGeom>
        </p:spPr>
        <p:txBody>
          <a:bodyPr vert="horz" wrap="square" lIns="0" tIns="0" rIns="0" bIns="0" rtlCol="0">
            <a:spAutoFit/>
          </a:bodyPr>
          <a:lstStyle/>
          <a:p>
            <a:pPr marL="12700" algn="ctr">
              <a:lnSpc>
                <a:spcPct val="100000"/>
              </a:lnSpc>
              <a:spcBef>
                <a:spcPts val="1000"/>
              </a:spcBef>
            </a:pPr>
            <a:r>
              <a:rPr lang="en-US" sz="2400" b="1" dirty="0">
                <a:solidFill>
                  <a:srgbClr val="00AEEF"/>
                </a:solidFill>
                <a:latin typeface="Calibri" panose="020F0502020204030204" pitchFamily="34" charset="0"/>
                <a:cs typeface="Calibri" panose="020F0502020204030204" pitchFamily="34" charset="0"/>
              </a:rPr>
              <a:t>13</a:t>
            </a:r>
          </a:p>
        </p:txBody>
      </p:sp>
      <p:sp>
        <p:nvSpPr>
          <p:cNvPr id="17" name="object 25">
            <a:extLst>
              <a:ext uri="{FF2B5EF4-FFF2-40B4-BE49-F238E27FC236}">
                <a16:creationId xmlns:a16="http://schemas.microsoft.com/office/drawing/2014/main" id="{6116B25A-F1D3-E948-A406-977F453EFD92}"/>
              </a:ext>
            </a:extLst>
          </p:cNvPr>
          <p:cNvSpPr txBox="1"/>
          <p:nvPr/>
        </p:nvSpPr>
        <p:spPr>
          <a:xfrm>
            <a:off x="691972" y="4583668"/>
            <a:ext cx="412927" cy="369332"/>
          </a:xfrm>
          <a:prstGeom prst="rect">
            <a:avLst/>
          </a:prstGeom>
        </p:spPr>
        <p:txBody>
          <a:bodyPr vert="horz" wrap="square" lIns="0" tIns="0" rIns="0" bIns="0" rtlCol="0">
            <a:spAutoFit/>
          </a:bodyPr>
          <a:lstStyle/>
          <a:p>
            <a:pPr marL="12700" algn="ctr">
              <a:lnSpc>
                <a:spcPct val="100000"/>
              </a:lnSpc>
              <a:spcBef>
                <a:spcPts val="1000"/>
              </a:spcBef>
            </a:pPr>
            <a:r>
              <a:rPr lang="en-US" sz="2400" b="1" dirty="0">
                <a:solidFill>
                  <a:srgbClr val="00AEEF"/>
                </a:solidFill>
                <a:latin typeface="Calibri" panose="020F0502020204030204" pitchFamily="34" charset="0"/>
                <a:cs typeface="Calibri" panose="020F0502020204030204" pitchFamily="34" charset="0"/>
              </a:rPr>
              <a:t>15</a:t>
            </a:r>
          </a:p>
        </p:txBody>
      </p:sp>
      <p:sp>
        <p:nvSpPr>
          <p:cNvPr id="18" name="object 25">
            <a:extLst>
              <a:ext uri="{FF2B5EF4-FFF2-40B4-BE49-F238E27FC236}">
                <a16:creationId xmlns:a16="http://schemas.microsoft.com/office/drawing/2014/main" id="{460DA3A4-37EC-114E-9ECC-BD10B2899E19}"/>
              </a:ext>
            </a:extLst>
          </p:cNvPr>
          <p:cNvSpPr txBox="1"/>
          <p:nvPr/>
        </p:nvSpPr>
        <p:spPr>
          <a:xfrm>
            <a:off x="691972" y="5101803"/>
            <a:ext cx="412927" cy="369332"/>
          </a:xfrm>
          <a:prstGeom prst="rect">
            <a:avLst/>
          </a:prstGeom>
        </p:spPr>
        <p:txBody>
          <a:bodyPr vert="horz" wrap="square" lIns="0" tIns="0" rIns="0" bIns="0" rtlCol="0">
            <a:spAutoFit/>
          </a:bodyPr>
          <a:lstStyle/>
          <a:p>
            <a:pPr marL="12700" algn="ctr">
              <a:lnSpc>
                <a:spcPct val="100000"/>
              </a:lnSpc>
              <a:spcBef>
                <a:spcPts val="1000"/>
              </a:spcBef>
            </a:pPr>
            <a:r>
              <a:rPr lang="en-US" sz="2400" b="1" dirty="0">
                <a:solidFill>
                  <a:srgbClr val="00AEEF"/>
                </a:solidFill>
                <a:latin typeface="Calibri" panose="020F0502020204030204" pitchFamily="34" charset="0"/>
                <a:cs typeface="Calibri" panose="020F0502020204030204" pitchFamily="34" charset="0"/>
              </a:rPr>
              <a:t>16</a:t>
            </a:r>
          </a:p>
        </p:txBody>
      </p:sp>
      <p:sp>
        <p:nvSpPr>
          <p:cNvPr id="19" name="object 25">
            <a:extLst>
              <a:ext uri="{FF2B5EF4-FFF2-40B4-BE49-F238E27FC236}">
                <a16:creationId xmlns:a16="http://schemas.microsoft.com/office/drawing/2014/main" id="{6F65E478-8DA4-1645-873E-4E121F5BDF9B}"/>
              </a:ext>
            </a:extLst>
          </p:cNvPr>
          <p:cNvSpPr txBox="1"/>
          <p:nvPr/>
        </p:nvSpPr>
        <p:spPr>
          <a:xfrm>
            <a:off x="691972" y="5582760"/>
            <a:ext cx="412927" cy="369332"/>
          </a:xfrm>
          <a:prstGeom prst="rect">
            <a:avLst/>
          </a:prstGeom>
        </p:spPr>
        <p:txBody>
          <a:bodyPr vert="horz" wrap="square" lIns="0" tIns="0" rIns="0" bIns="0" rtlCol="0">
            <a:spAutoFit/>
          </a:bodyPr>
          <a:lstStyle/>
          <a:p>
            <a:pPr marL="12700" algn="ctr">
              <a:lnSpc>
                <a:spcPct val="100000"/>
              </a:lnSpc>
              <a:spcBef>
                <a:spcPts val="1000"/>
              </a:spcBef>
            </a:pPr>
            <a:r>
              <a:rPr lang="en-US" sz="2400" b="1" dirty="0">
                <a:solidFill>
                  <a:srgbClr val="00AEEF"/>
                </a:solidFill>
                <a:latin typeface="Calibri" panose="020F0502020204030204" pitchFamily="34" charset="0"/>
                <a:cs typeface="Calibri" panose="020F0502020204030204" pitchFamily="34" charset="0"/>
              </a:rPr>
              <a:t>17</a:t>
            </a:r>
          </a:p>
        </p:txBody>
      </p:sp>
      <p:sp>
        <p:nvSpPr>
          <p:cNvPr id="20" name="object 25">
            <a:extLst>
              <a:ext uri="{FF2B5EF4-FFF2-40B4-BE49-F238E27FC236}">
                <a16:creationId xmlns:a16="http://schemas.microsoft.com/office/drawing/2014/main" id="{C644E913-BAC5-9044-B5C5-97FF1B91D30C}"/>
              </a:ext>
            </a:extLst>
          </p:cNvPr>
          <p:cNvSpPr txBox="1"/>
          <p:nvPr/>
        </p:nvSpPr>
        <p:spPr>
          <a:xfrm>
            <a:off x="691972" y="6096000"/>
            <a:ext cx="412927" cy="369332"/>
          </a:xfrm>
          <a:prstGeom prst="rect">
            <a:avLst/>
          </a:prstGeom>
        </p:spPr>
        <p:txBody>
          <a:bodyPr vert="horz" wrap="square" lIns="0" tIns="0" rIns="0" bIns="0" rtlCol="0">
            <a:spAutoFit/>
          </a:bodyPr>
          <a:lstStyle/>
          <a:p>
            <a:pPr marL="12700" algn="ctr">
              <a:lnSpc>
                <a:spcPct val="100000"/>
              </a:lnSpc>
              <a:spcBef>
                <a:spcPts val="1000"/>
              </a:spcBef>
            </a:pPr>
            <a:r>
              <a:rPr lang="en-US" sz="2400" b="1" dirty="0">
                <a:solidFill>
                  <a:srgbClr val="00AEEF"/>
                </a:solidFill>
                <a:latin typeface="Calibri" panose="020F0502020204030204" pitchFamily="34" charset="0"/>
                <a:cs typeface="Calibri" panose="020F0502020204030204" pitchFamily="34" charset="0"/>
              </a:rPr>
              <a:t>18</a:t>
            </a:r>
          </a:p>
        </p:txBody>
      </p:sp>
      <p:sp>
        <p:nvSpPr>
          <p:cNvPr id="21" name="object 25">
            <a:extLst>
              <a:ext uri="{FF2B5EF4-FFF2-40B4-BE49-F238E27FC236}">
                <a16:creationId xmlns:a16="http://schemas.microsoft.com/office/drawing/2014/main" id="{8083D620-A5F0-7941-BCBE-34263826BE29}"/>
              </a:ext>
            </a:extLst>
          </p:cNvPr>
          <p:cNvSpPr txBox="1"/>
          <p:nvPr/>
        </p:nvSpPr>
        <p:spPr>
          <a:xfrm>
            <a:off x="691658" y="6564868"/>
            <a:ext cx="412927" cy="369332"/>
          </a:xfrm>
          <a:prstGeom prst="rect">
            <a:avLst/>
          </a:prstGeom>
        </p:spPr>
        <p:txBody>
          <a:bodyPr vert="horz" wrap="square" lIns="0" tIns="0" rIns="0" bIns="0" rtlCol="0">
            <a:spAutoFit/>
          </a:bodyPr>
          <a:lstStyle/>
          <a:p>
            <a:pPr marL="12700" algn="ctr">
              <a:lnSpc>
                <a:spcPct val="100000"/>
              </a:lnSpc>
              <a:spcBef>
                <a:spcPts val="1000"/>
              </a:spcBef>
            </a:pPr>
            <a:r>
              <a:rPr lang="en-US" sz="2400" b="1" dirty="0">
                <a:solidFill>
                  <a:srgbClr val="00AEEF"/>
                </a:solidFill>
                <a:latin typeface="Calibri" panose="020F0502020204030204" pitchFamily="34" charset="0"/>
                <a:cs typeface="Calibri" panose="020F0502020204030204" pitchFamily="34" charset="0"/>
              </a:rPr>
              <a:t>19</a:t>
            </a:r>
          </a:p>
        </p:txBody>
      </p:sp>
    </p:spTree>
    <p:extLst>
      <p:ext uri="{BB962C8B-B14F-4D97-AF65-F5344CB8AC3E}">
        <p14:creationId xmlns:p14="http://schemas.microsoft.com/office/powerpoint/2010/main" val="3430060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F34D1B4C-2A6B-3D43-B73E-A30DBD9C4CDE}"/>
              </a:ext>
            </a:extLst>
          </p:cNvPr>
          <p:cNvSpPr>
            <a:spLocks noChangeArrowheads="1"/>
          </p:cNvSpPr>
          <p:nvPr/>
        </p:nvSpPr>
        <p:spPr bwMode="auto">
          <a:xfrm>
            <a:off x="258762" y="962025"/>
            <a:ext cx="7437437" cy="96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70" tIns="50935" rIns="101870" bIns="50935">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None/>
            </a:pPr>
            <a:r>
              <a:rPr lang="en-US" altLang="en-US" sz="1400" dirty="0"/>
              <a:t>I’</a:t>
            </a:r>
            <a:r>
              <a:rPr lang="en-US" altLang="ja-JP" sz="1400" dirty="0"/>
              <a:t>m sure you have questions and concerns about the real estate process.</a:t>
            </a:r>
            <a:br>
              <a:rPr lang="en-US" altLang="ja-JP" sz="1400" dirty="0"/>
            </a:br>
            <a:br>
              <a:rPr lang="en-US" altLang="ja-JP" sz="1400" dirty="0"/>
            </a:br>
            <a:r>
              <a:rPr lang="en-US" altLang="ja-JP" sz="1400" dirty="0"/>
              <a:t>I’d love to talk with you about what you read here, as well as help you on the path to</a:t>
            </a:r>
            <a:br>
              <a:rPr lang="en-US" altLang="ja-JP" sz="1400" dirty="0"/>
            </a:br>
            <a:r>
              <a:rPr lang="en-US" altLang="ja-JP" sz="1400" dirty="0"/>
              <a:t>selling your house. My contact information is below, and I look forward to working with you</a:t>
            </a:r>
            <a:r>
              <a:rPr lang="is-IS" altLang="ja-JP" sz="1400" dirty="0"/>
              <a:t>.</a:t>
            </a:r>
            <a:endParaRPr lang="en-US" altLang="en-US" sz="1400" dirty="0"/>
          </a:p>
        </p:txBody>
      </p:sp>
      <p:cxnSp>
        <p:nvCxnSpPr>
          <p:cNvPr id="8" name="Straight Connector 18">
            <a:extLst>
              <a:ext uri="{FF2B5EF4-FFF2-40B4-BE49-F238E27FC236}">
                <a16:creationId xmlns:a16="http://schemas.microsoft.com/office/drawing/2014/main" id="{23135E60-A910-C64C-A215-972030185F4D}"/>
              </a:ext>
            </a:extLst>
          </p:cNvPr>
          <p:cNvCxnSpPr>
            <a:cxnSpLocks/>
          </p:cNvCxnSpPr>
          <p:nvPr/>
        </p:nvCxnSpPr>
        <p:spPr bwMode="auto">
          <a:xfrm>
            <a:off x="0" y="2201863"/>
            <a:ext cx="7772400" cy="0"/>
          </a:xfrm>
          <a:prstGeom prst="line">
            <a:avLst/>
          </a:prstGeom>
          <a:noFill/>
          <a:ln w="63500">
            <a:solidFill>
              <a:srgbClr val="00B0F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 name="Straight Connector 19">
            <a:extLst>
              <a:ext uri="{FF2B5EF4-FFF2-40B4-BE49-F238E27FC236}">
                <a16:creationId xmlns:a16="http://schemas.microsoft.com/office/drawing/2014/main" id="{B4882E7E-3942-BA48-BBF3-9B4D534017E1}"/>
              </a:ext>
            </a:extLst>
          </p:cNvPr>
          <p:cNvCxnSpPr>
            <a:cxnSpLocks/>
          </p:cNvCxnSpPr>
          <p:nvPr/>
        </p:nvCxnSpPr>
        <p:spPr bwMode="auto">
          <a:xfrm>
            <a:off x="0" y="6477000"/>
            <a:ext cx="7772400" cy="0"/>
          </a:xfrm>
          <a:prstGeom prst="line">
            <a:avLst/>
          </a:prstGeom>
          <a:noFill/>
          <a:ln w="63500">
            <a:solidFill>
              <a:srgbClr val="00B0F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10" name="Group 9">
            <a:extLst>
              <a:ext uri="{FF2B5EF4-FFF2-40B4-BE49-F238E27FC236}">
                <a16:creationId xmlns:a16="http://schemas.microsoft.com/office/drawing/2014/main" id="{A013C385-B406-284E-AE22-37983642A50F}"/>
              </a:ext>
            </a:extLst>
          </p:cNvPr>
          <p:cNvGrpSpPr/>
          <p:nvPr/>
        </p:nvGrpSpPr>
        <p:grpSpPr>
          <a:xfrm>
            <a:off x="258763" y="9491490"/>
            <a:ext cx="2115269" cy="342918"/>
            <a:chOff x="258763" y="9445002"/>
            <a:chExt cx="2115269" cy="342918"/>
          </a:xfrm>
        </p:grpSpPr>
        <p:pic>
          <p:nvPicPr>
            <p:cNvPr id="11" name="Picture 10">
              <a:extLst>
                <a:ext uri="{FF2B5EF4-FFF2-40B4-BE49-F238E27FC236}">
                  <a16:creationId xmlns:a16="http://schemas.microsoft.com/office/drawing/2014/main" id="{7D8FB69B-5081-0E47-9386-5E81314639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8763" y="9445002"/>
              <a:ext cx="325333" cy="342918"/>
            </a:xfrm>
            <a:prstGeom prst="rect">
              <a:avLst/>
            </a:prstGeom>
          </p:spPr>
        </p:pic>
        <p:sp>
          <p:nvSpPr>
            <p:cNvPr id="12" name="TextBox 11">
              <a:extLst>
                <a:ext uri="{FF2B5EF4-FFF2-40B4-BE49-F238E27FC236}">
                  <a16:creationId xmlns:a16="http://schemas.microsoft.com/office/drawing/2014/main" id="{5EB23832-60DE-B34E-B72D-FCC454FF8CEA}"/>
                </a:ext>
              </a:extLst>
            </p:cNvPr>
            <p:cNvSpPr txBox="1"/>
            <p:nvPr/>
          </p:nvSpPr>
          <p:spPr>
            <a:xfrm>
              <a:off x="512088" y="9535507"/>
              <a:ext cx="1861944" cy="246221"/>
            </a:xfrm>
            <a:prstGeom prst="rect">
              <a:avLst/>
            </a:prstGeom>
            <a:noFill/>
          </p:spPr>
          <p:txBody>
            <a:bodyPr wrap="square" rtlCol="0">
              <a:spAutoFit/>
            </a:bodyPr>
            <a:lstStyle/>
            <a:p>
              <a:r>
                <a:rPr lang="en-US" sz="1000" dirty="0">
                  <a:latin typeface="Calibri" panose="020F0502020204030204" pitchFamily="34" charset="0"/>
                  <a:cs typeface="Calibri" panose="020F0502020204030204" pitchFamily="34" charset="0"/>
                </a:rPr>
                <a:t>Equal Housing Opportunity</a:t>
              </a:r>
            </a:p>
          </p:txBody>
        </p:sp>
      </p:grpSp>
      <p:sp>
        <p:nvSpPr>
          <p:cNvPr id="14" name="Rectangle 1">
            <a:extLst>
              <a:ext uri="{FF2B5EF4-FFF2-40B4-BE49-F238E27FC236}">
                <a16:creationId xmlns:a16="http://schemas.microsoft.com/office/drawing/2014/main" id="{844DF073-60DC-554A-8BB6-CA737C069A51}"/>
              </a:ext>
            </a:extLst>
          </p:cNvPr>
          <p:cNvSpPr>
            <a:spLocks noChangeArrowheads="1"/>
          </p:cNvSpPr>
          <p:nvPr/>
        </p:nvSpPr>
        <p:spPr bwMode="auto">
          <a:xfrm>
            <a:off x="258763" y="252418"/>
            <a:ext cx="6477000" cy="595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70" tIns="50935" rIns="101870" bIns="50935">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b="1" dirty="0">
                <a:solidFill>
                  <a:srgbClr val="00AEEF"/>
                </a:solidFill>
              </a:rPr>
              <a:t>CONTACT ME </a:t>
            </a:r>
            <a:r>
              <a:rPr lang="en-US" altLang="en-US" b="1" dirty="0"/>
              <a:t>TO TALK MORE</a:t>
            </a:r>
          </a:p>
        </p:txBody>
      </p:sp>
      <p:pic>
        <p:nvPicPr>
          <p:cNvPr id="16" name="Picture 15">
            <a:extLst>
              <a:ext uri="{FF2B5EF4-FFF2-40B4-BE49-F238E27FC236}">
                <a16:creationId xmlns:a16="http://schemas.microsoft.com/office/drawing/2014/main" id="{720FD2B5-68FC-6148-8DC6-42F9176A2B2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0" b="2941"/>
          <a:stretch/>
        </p:blipFill>
        <p:spPr>
          <a:xfrm>
            <a:off x="0" y="2286000"/>
            <a:ext cx="7772400" cy="4108431"/>
          </a:xfrm>
          <a:prstGeom prst="rect">
            <a:avLst/>
          </a:prstGeom>
        </p:spPr>
      </p:pic>
      <p:pic>
        <p:nvPicPr>
          <p:cNvPr id="15" name="Picture 14">
            <a:extLst>
              <a:ext uri="{FF2B5EF4-FFF2-40B4-BE49-F238E27FC236}">
                <a16:creationId xmlns:a16="http://schemas.microsoft.com/office/drawing/2014/main" id="{69F0B795-EE37-4F3B-8028-B0E066F3D4D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901319" y="6548883"/>
            <a:ext cx="1698043" cy="2297201"/>
          </a:xfrm>
          <a:prstGeom prst="rect">
            <a:avLst/>
          </a:prstGeom>
          <a:ln w="38100">
            <a:noFill/>
          </a:ln>
        </p:spPr>
      </p:pic>
      <p:pic>
        <p:nvPicPr>
          <p:cNvPr id="17" name="Picture 16">
            <a:extLst>
              <a:ext uri="{FF2B5EF4-FFF2-40B4-BE49-F238E27FC236}">
                <a16:creationId xmlns:a16="http://schemas.microsoft.com/office/drawing/2014/main" id="{56DC5AB3-6564-4291-A722-E5EF9D286CB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976996" y="8763000"/>
            <a:ext cx="1536641" cy="1229313"/>
          </a:xfrm>
          <a:prstGeom prst="rect">
            <a:avLst/>
          </a:prstGeom>
          <a:ln w="38100">
            <a:noFill/>
          </a:ln>
        </p:spPr>
      </p:pic>
      <p:sp>
        <p:nvSpPr>
          <p:cNvPr id="18" name="Rectangle 17">
            <a:extLst>
              <a:ext uri="{FF2B5EF4-FFF2-40B4-BE49-F238E27FC236}">
                <a16:creationId xmlns:a16="http://schemas.microsoft.com/office/drawing/2014/main" id="{0EA95C45-BB5F-4865-A769-F6C1164F3855}"/>
              </a:ext>
            </a:extLst>
          </p:cNvPr>
          <p:cNvSpPr>
            <a:spLocks noChangeArrowheads="1"/>
          </p:cNvSpPr>
          <p:nvPr/>
        </p:nvSpPr>
        <p:spPr bwMode="auto">
          <a:xfrm>
            <a:off x="318779" y="6553200"/>
            <a:ext cx="5396221" cy="233910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Sep Ebrahimi </a:t>
            </a:r>
            <a:r>
              <a:rPr kumimoji="0" lang="en-US" altLang="en-US" b="0" i="0" u="none" strike="noStrike" cap="none" normalizeH="0" baseline="0" dirty="0">
                <a:ln>
                  <a:noFill/>
                </a:ln>
                <a:solidFill>
                  <a:srgbClr val="000000"/>
                </a:solidFill>
                <a:effectLst/>
                <a:latin typeface="inherit"/>
                <a:cs typeface="Calibri" panose="020F0502020204030204" pitchFamily="34" charset="0"/>
              </a:rPr>
              <a:t>REALTOR®</a:t>
            </a:r>
            <a:endParaRPr kumimoji="0" lang="en-US" altLang="en-US" sz="10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Broker Associate</a:t>
            </a:r>
            <a:endParaRPr kumimoji="0" lang="en-US" altLang="en-US" sz="4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"Top 1% Nationwide - Chairman's Circle Platinum Award Winner"</a:t>
            </a:r>
            <a:endParaRPr kumimoji="0" lang="en-US" altLang="en-US" sz="4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"Yes! I am Relocation Certified!"</a:t>
            </a:r>
            <a:endParaRPr kumimoji="0" lang="en-US" altLang="en-US" sz="4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inherit"/>
                <a:cs typeface="Calibri" panose="020F0502020204030204" pitchFamily="34" charset="0"/>
              </a:rPr>
              <a:t> </a:t>
            </a:r>
            <a:br>
              <a:rPr kumimoji="0" lang="en-US" altLang="en-US" sz="1000" b="0" i="0" u="none" strike="noStrike" cap="none" normalizeH="0" baseline="0" dirty="0">
                <a:ln>
                  <a:noFill/>
                </a:ln>
                <a:solidFill>
                  <a:srgbClr val="000000"/>
                </a:solidFill>
                <a:effectLst/>
                <a:latin typeface="inherit"/>
                <a:cs typeface="Calibri" panose="020F0502020204030204" pitchFamily="34" charset="0"/>
              </a:rPr>
            </a:br>
            <a:r>
              <a:rPr kumimoji="0" lang="en-US" altLang="en-US" sz="2400" b="1" i="0" u="none" strike="noStrike" cap="none" normalizeH="0" baseline="0" dirty="0">
                <a:ln>
                  <a:noFill/>
                </a:ln>
                <a:solidFill>
                  <a:srgbClr val="000000"/>
                </a:solidFill>
                <a:effectLst/>
                <a:latin typeface="inherit"/>
                <a:cs typeface="Calibri" panose="020F0502020204030204" pitchFamily="34" charset="0"/>
              </a:rPr>
              <a:t>Direct:</a:t>
            </a:r>
            <a:r>
              <a:rPr kumimoji="0" lang="en-US" altLang="en-US"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(310) 346-4666 </a:t>
            </a:r>
            <a:br>
              <a:rPr kumimoji="0" lang="en-US" alt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br>
              <a:rPr kumimoji="0" lang="en-US" alt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en-US" altLang="en-US"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b="0" i="0" u="none" strike="noStrike" cap="none" normalizeH="0" baseline="0" dirty="0">
                <a:ln>
                  <a:noFill/>
                </a:ln>
                <a:solidFill>
                  <a:srgbClr val="000000"/>
                </a:solidFill>
                <a:effectLst/>
                <a:latin typeface="Calibri" panose="020F0502020204030204" pitchFamily="34" charset="0"/>
                <a:cs typeface="Calibri" panose="020F0502020204030204" pitchFamily="34" charset="0"/>
                <a:hlinkClick r:id="rId7"/>
              </a:rPr>
              <a:t>www.SepSellsPV.com</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80133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itting in a chair with a computer on the lap&#10;&#10;Description automatically generated with low confidence">
            <a:extLst>
              <a:ext uri="{FF2B5EF4-FFF2-40B4-BE49-F238E27FC236}">
                <a16:creationId xmlns:a16="http://schemas.microsoft.com/office/drawing/2014/main" id="{95D39BB6-0817-B54E-BFFC-A6E966F0DD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7772400" cy="4343400"/>
          </a:xfrm>
          <a:prstGeom prst="rect">
            <a:avLst/>
          </a:prstGeom>
        </p:spPr>
      </p:pic>
      <p:sp>
        <p:nvSpPr>
          <p:cNvPr id="3" name="object 2">
            <a:extLst>
              <a:ext uri="{FF2B5EF4-FFF2-40B4-BE49-F238E27FC236}">
                <a16:creationId xmlns:a16="http://schemas.microsoft.com/office/drawing/2014/main" id="{E5912B10-FC06-0D49-B370-888D99586B32}"/>
              </a:ext>
            </a:extLst>
          </p:cNvPr>
          <p:cNvSpPr txBox="1"/>
          <p:nvPr/>
        </p:nvSpPr>
        <p:spPr>
          <a:xfrm>
            <a:off x="457200" y="4639047"/>
            <a:ext cx="6934200" cy="4885953"/>
          </a:xfrm>
          <a:prstGeom prst="rect">
            <a:avLst/>
          </a:prstGeom>
        </p:spPr>
        <p:txBody>
          <a:bodyPr vert="horz" wrap="square" lIns="0" tIns="0" rIns="0" bIns="0" rtlCol="0">
            <a:spAutoFit/>
          </a:bodyPr>
          <a:lstStyle/>
          <a:p>
            <a:pPr fontAlgn="base">
              <a:spcBef>
                <a:spcPts val="900"/>
              </a:spcBef>
            </a:pPr>
            <a:r>
              <a:rPr lang="en-US" sz="1400" dirty="0"/>
              <a:t>We’re in the ultimate sellers’ market right now. If you’re a homeowner thinking about selling, you have a huge advantage in today’s housing market. High buyer demand paired with very few houses for sale makes this the optimal time to sell for those who are ready. Whatever the move you want to make looks like, here’s an overview of what’s creating the prime opportunity to sell this summer.</a:t>
            </a:r>
          </a:p>
          <a:p>
            <a:pPr fontAlgn="base">
              <a:spcBef>
                <a:spcPts val="900"/>
              </a:spcBef>
            </a:pPr>
            <a:r>
              <a:rPr lang="en-US" sz="1400" b="1" dirty="0">
                <a:solidFill>
                  <a:srgbClr val="00B0F0"/>
                </a:solidFill>
              </a:rPr>
              <a:t>High Buyer Demand</a:t>
            </a:r>
          </a:p>
          <a:p>
            <a:pPr fontAlgn="base">
              <a:spcBef>
                <a:spcPts val="900"/>
              </a:spcBef>
            </a:pPr>
            <a:r>
              <a:rPr lang="en-US" sz="1400" dirty="0"/>
              <a:t>Demand is strong right now, and buyers are active in the market. In the Realtors Confidence Index Survey published monthly by the </a:t>
            </a:r>
            <a:r>
              <a:rPr lang="en-US" sz="1400" i="1" dirty="0"/>
              <a:t>National Association of Realtors </a:t>
            </a:r>
            <a:r>
              <a:rPr lang="en-US" sz="1400" dirty="0"/>
              <a:t>(NAR), buyer traffic is considered “very strong” in almost every state. Homebuyers aren’t just great in number right now – they’re also determined to find their dream home. NAR shows the average home for sale today is receiving five offers from hopeful buyers. These increasingly frequent bidding wars can drive up the price of your house, which is why high demand from competitive homebuyers is such a win for this summer’s sellers.</a:t>
            </a:r>
            <a:endParaRPr lang="en-US" sz="1400" b="1" dirty="0">
              <a:solidFill>
                <a:srgbClr val="00B0F0"/>
              </a:solidFill>
            </a:endParaRPr>
          </a:p>
          <a:p>
            <a:pPr fontAlgn="base">
              <a:spcBef>
                <a:spcPts val="900"/>
              </a:spcBef>
            </a:pPr>
            <a:r>
              <a:rPr lang="en-US" sz="1400" b="1" dirty="0">
                <a:solidFill>
                  <a:srgbClr val="00B0F0"/>
                </a:solidFill>
              </a:rPr>
              <a:t>Low Inventory of Houses for Sale</a:t>
            </a:r>
          </a:p>
          <a:p>
            <a:pPr fontAlgn="base">
              <a:spcBef>
                <a:spcPts val="900"/>
              </a:spcBef>
            </a:pPr>
            <a:r>
              <a:rPr lang="en-US" sz="1400" dirty="0"/>
              <a:t>Purchaser demand is so high, the market is running out of available homes to buy. Danielle Hale</a:t>
            </a:r>
            <a:r>
              <a:rPr lang="en-US" sz="1400" b="1" dirty="0"/>
              <a:t>, </a:t>
            </a:r>
            <a:r>
              <a:rPr lang="en-US" sz="1400" i="1" dirty="0"/>
              <a:t>Chief Economist </a:t>
            </a:r>
            <a:r>
              <a:rPr lang="en-US" sz="1400" dirty="0"/>
              <a:t>at</a:t>
            </a:r>
            <a:r>
              <a:rPr lang="en-US" sz="1400" i="1" dirty="0"/>
              <a:t> </a:t>
            </a:r>
            <a:r>
              <a:rPr lang="en-US" sz="1400" i="1" dirty="0" err="1"/>
              <a:t>realtor.com</a:t>
            </a:r>
            <a:r>
              <a:rPr lang="en-US" sz="1400" dirty="0"/>
              <a:t>,</a:t>
            </a:r>
            <a:r>
              <a:rPr lang="en-US" sz="1400" i="1" dirty="0"/>
              <a:t> </a:t>
            </a:r>
            <a:r>
              <a:rPr lang="en-US" sz="1400" dirty="0"/>
              <a:t>explains:</a:t>
            </a:r>
          </a:p>
          <a:p>
            <a:pPr marL="460375" lvl="1" fontAlgn="base">
              <a:spcBef>
                <a:spcPts val="900"/>
              </a:spcBef>
            </a:pPr>
            <a:r>
              <a:rPr lang="en-US" sz="1400" i="1" dirty="0"/>
              <a:t>“</a:t>
            </a:r>
            <a:r>
              <a:rPr lang="en-US" sz="1400" b="1" i="1" dirty="0"/>
              <a:t>For most sellers listing sooner rather than later could really pay off with less competition from other sellers and potentially a higher sales price</a:t>
            </a:r>
            <a:r>
              <a:rPr lang="en-US" sz="1400" i="1" dirty="0"/>
              <a:t> . . . . They’ll also avoid some big unknowns lurking later in the year, namely another possible surge in COVID cases, rising interest rates and the potential for more sellers to enter the market.”</a:t>
            </a:r>
          </a:p>
        </p:txBody>
      </p:sp>
      <p:grpSp>
        <p:nvGrpSpPr>
          <p:cNvPr id="21" name="Group 20">
            <a:extLst>
              <a:ext uri="{FF2B5EF4-FFF2-40B4-BE49-F238E27FC236}">
                <a16:creationId xmlns:a16="http://schemas.microsoft.com/office/drawing/2014/main" id="{B5988496-CB72-7845-AA55-C553302F300F}"/>
              </a:ext>
            </a:extLst>
          </p:cNvPr>
          <p:cNvGrpSpPr/>
          <p:nvPr/>
        </p:nvGrpSpPr>
        <p:grpSpPr>
          <a:xfrm>
            <a:off x="173629" y="3505200"/>
            <a:ext cx="7313565" cy="612648"/>
            <a:chOff x="229423" y="4349652"/>
            <a:chExt cx="7313565" cy="612648"/>
          </a:xfrm>
        </p:grpSpPr>
        <p:sp>
          <p:nvSpPr>
            <p:cNvPr id="22" name="object 5">
              <a:extLst>
                <a:ext uri="{FF2B5EF4-FFF2-40B4-BE49-F238E27FC236}">
                  <a16:creationId xmlns:a16="http://schemas.microsoft.com/office/drawing/2014/main" id="{6E2E2DDB-0C49-B446-BD10-A86947EB5171}"/>
                </a:ext>
              </a:extLst>
            </p:cNvPr>
            <p:cNvSpPr/>
            <p:nvPr/>
          </p:nvSpPr>
          <p:spPr>
            <a:xfrm>
              <a:off x="229423" y="4349652"/>
              <a:ext cx="7313564" cy="612648"/>
            </a:xfrm>
            <a:custGeom>
              <a:avLst/>
              <a:gdLst/>
              <a:ahLst/>
              <a:cxnLst/>
              <a:rect l="l" t="t" r="r" b="b"/>
              <a:pathLst>
                <a:path w="7352030" h="718185">
                  <a:moveTo>
                    <a:pt x="0" y="717803"/>
                  </a:moveTo>
                  <a:lnTo>
                    <a:pt x="7351776" y="717803"/>
                  </a:lnTo>
                  <a:lnTo>
                    <a:pt x="7351776" y="0"/>
                  </a:lnTo>
                  <a:lnTo>
                    <a:pt x="0" y="0"/>
                  </a:lnTo>
                  <a:lnTo>
                    <a:pt x="0" y="717803"/>
                  </a:lnTo>
                  <a:close/>
                </a:path>
              </a:pathLst>
            </a:custGeom>
            <a:solidFill>
              <a:srgbClr val="00AEEF">
                <a:alpha val="93998"/>
              </a:srgbClr>
            </a:solidFill>
          </p:spPr>
          <p:txBody>
            <a:bodyPr wrap="square" lIns="0" tIns="0" rIns="0" bIns="0" rtlCol="0"/>
            <a:lstStyle/>
            <a:p>
              <a:endParaRPr sz="1819">
                <a:solidFill>
                  <a:schemeClr val="bg1"/>
                </a:solidFill>
              </a:endParaRPr>
            </a:p>
          </p:txBody>
        </p:sp>
        <p:sp>
          <p:nvSpPr>
            <p:cNvPr id="23" name="object 6">
              <a:extLst>
                <a:ext uri="{FF2B5EF4-FFF2-40B4-BE49-F238E27FC236}">
                  <a16:creationId xmlns:a16="http://schemas.microsoft.com/office/drawing/2014/main" id="{868CD090-A091-354E-A4CA-903E3ED6F0B1}"/>
                </a:ext>
              </a:extLst>
            </p:cNvPr>
            <p:cNvSpPr/>
            <p:nvPr/>
          </p:nvSpPr>
          <p:spPr>
            <a:xfrm>
              <a:off x="457972" y="4851699"/>
              <a:ext cx="6856466" cy="2539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819">
                <a:solidFill>
                  <a:schemeClr val="bg1"/>
                </a:solidFill>
              </a:endParaRPr>
            </a:p>
          </p:txBody>
        </p:sp>
        <p:sp>
          <p:nvSpPr>
            <p:cNvPr id="24" name="object 7">
              <a:extLst>
                <a:ext uri="{FF2B5EF4-FFF2-40B4-BE49-F238E27FC236}">
                  <a16:creationId xmlns:a16="http://schemas.microsoft.com/office/drawing/2014/main" id="{19CB7DEF-6157-4542-9D24-5BAC9EB02DF3}"/>
                </a:ext>
              </a:extLst>
            </p:cNvPr>
            <p:cNvSpPr txBox="1">
              <a:spLocks/>
            </p:cNvSpPr>
            <p:nvPr/>
          </p:nvSpPr>
          <p:spPr>
            <a:xfrm>
              <a:off x="229423" y="4446637"/>
              <a:ext cx="7313565" cy="443709"/>
            </a:xfrm>
            <a:prstGeom prst="rect">
              <a:avLst/>
            </a:prstGeom>
          </p:spPr>
          <p:txBody>
            <a:bodyPr vert="horz" wrap="square" lIns="0" tIns="12698" rIns="0" bIns="0" rtlCol="0" anchor="ctr">
              <a:spAutoFit/>
            </a:bodyPr>
            <a:lstStyle>
              <a:lvl1pPr>
                <a:defRPr sz="5000" b="0" i="0">
                  <a:solidFill>
                    <a:srgbClr val="231F20"/>
                  </a:solidFill>
                  <a:latin typeface="Calibri" panose="020F0502020204030204" pitchFamily="34" charset="0"/>
                  <a:ea typeface="+mj-ea"/>
                  <a:cs typeface="Calibri" panose="020F0502020204030204" pitchFamily="34" charset="0"/>
                </a:defRPr>
              </a:lvl1pPr>
            </a:lstStyle>
            <a:p>
              <a:pPr marL="246372">
                <a:spcBef>
                  <a:spcPts val="99"/>
                </a:spcBef>
                <a:tabLst>
                  <a:tab pos="7104206" algn="l"/>
                </a:tabLst>
              </a:pPr>
              <a:r>
                <a:rPr lang="en-US" sz="2800" b="1" kern="0" dirty="0">
                  <a:solidFill>
                    <a:schemeClr val="bg1"/>
                  </a:solidFill>
                </a:rPr>
                <a:t>Why You Shouldn’t Wait To Sell Your House</a:t>
              </a:r>
            </a:p>
          </p:txBody>
        </p:sp>
      </p:grpSp>
      <p:sp>
        <p:nvSpPr>
          <p:cNvPr id="25" name="TextBox 24">
            <a:extLst>
              <a:ext uri="{FF2B5EF4-FFF2-40B4-BE49-F238E27FC236}">
                <a16:creationId xmlns:a16="http://schemas.microsoft.com/office/drawing/2014/main" id="{ACC480D2-C123-DA45-BD06-1794F0B0F7F2}"/>
              </a:ext>
            </a:extLst>
          </p:cNvPr>
          <p:cNvSpPr txBox="1"/>
          <p:nvPr/>
        </p:nvSpPr>
        <p:spPr>
          <a:xfrm>
            <a:off x="7315200" y="9604248"/>
            <a:ext cx="304800" cy="307777"/>
          </a:xfrm>
          <a:prstGeom prst="rect">
            <a:avLst/>
          </a:prstGeom>
          <a:noFill/>
        </p:spPr>
        <p:txBody>
          <a:bodyPr wrap="square" rtlCol="0">
            <a:spAutoFit/>
          </a:bodyPr>
          <a:lstStyle/>
          <a:p>
            <a:r>
              <a:rPr lang="en-US" sz="1400" dirty="0"/>
              <a:t>3</a:t>
            </a:r>
          </a:p>
        </p:txBody>
      </p:sp>
    </p:spTree>
    <p:extLst>
      <p:ext uri="{BB962C8B-B14F-4D97-AF65-F5344CB8AC3E}">
        <p14:creationId xmlns:p14="http://schemas.microsoft.com/office/powerpoint/2010/main" val="2119718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14C412-5EE6-014B-9822-E58402F7A723}"/>
              </a:ext>
            </a:extLst>
          </p:cNvPr>
          <p:cNvSpPr txBox="1"/>
          <p:nvPr/>
        </p:nvSpPr>
        <p:spPr>
          <a:xfrm>
            <a:off x="377895" y="432688"/>
            <a:ext cx="7056881" cy="9510296"/>
          </a:xfrm>
          <a:prstGeom prst="rect">
            <a:avLst/>
          </a:prstGeom>
          <a:noFill/>
        </p:spPr>
        <p:txBody>
          <a:bodyPr wrap="square" rtlCol="0">
            <a:spAutoFit/>
          </a:bodyPr>
          <a:lstStyle/>
          <a:p>
            <a:pPr marL="12700">
              <a:spcBef>
                <a:spcPts val="900"/>
              </a:spcBef>
            </a:pPr>
            <a:r>
              <a:rPr lang="en-US" sz="1400" dirty="0"/>
              <a:t>The </a:t>
            </a:r>
            <a:r>
              <a:rPr lang="en-US" sz="1400" i="1" dirty="0"/>
              <a:t>National Association of Realtors</a:t>
            </a:r>
            <a:r>
              <a:rPr lang="en-US" sz="1400" dirty="0"/>
              <a:t> (NAR) also reveals that unsold inventory sits at a </a:t>
            </a:r>
            <a:r>
              <a:rPr lang="en-US" sz="1400" b="1" dirty="0"/>
              <a:t>2.4-months’ supply at the current sales pace.</a:t>
            </a:r>
            <a:r>
              <a:rPr lang="en-US" sz="1400" dirty="0"/>
              <a:t> This is far lower than the historical norm of a 6.0 months’ supply. Homes are essentially selling as fast as they’re hitting the market. Below is a graph of the existing inventory of single-family homes for sale:</a:t>
            </a:r>
            <a:br>
              <a:rPr lang="en-US" sz="1400" dirty="0"/>
            </a:br>
            <a:endParaRPr lang="en-US" sz="1400" dirty="0"/>
          </a:p>
          <a:p>
            <a:pPr marL="12700">
              <a:spcBef>
                <a:spcPts val="900"/>
              </a:spcBef>
            </a:pPr>
            <a:br>
              <a:rPr lang="en-US" sz="1400" dirty="0"/>
            </a:br>
            <a:endParaRPr lang="en-US" sz="1400" dirty="0"/>
          </a:p>
          <a:p>
            <a:pPr marL="12700">
              <a:spcBef>
                <a:spcPts val="900"/>
              </a:spcBef>
            </a:pPr>
            <a:endParaRPr lang="en-US" sz="1400" dirty="0"/>
          </a:p>
          <a:p>
            <a:pPr marL="12700">
              <a:spcBef>
                <a:spcPts val="900"/>
              </a:spcBef>
            </a:pPr>
            <a:endParaRPr lang="en-US" sz="1400" dirty="0"/>
          </a:p>
          <a:p>
            <a:pPr marL="12700">
              <a:spcBef>
                <a:spcPts val="900"/>
              </a:spcBef>
            </a:pPr>
            <a:endParaRPr lang="en-US" sz="1400" dirty="0"/>
          </a:p>
          <a:p>
            <a:pPr marL="12700">
              <a:spcBef>
                <a:spcPts val="900"/>
              </a:spcBef>
            </a:pPr>
            <a:endParaRPr lang="en-US" sz="1400" dirty="0"/>
          </a:p>
          <a:p>
            <a:pPr marL="12700">
              <a:spcBef>
                <a:spcPts val="900"/>
              </a:spcBef>
            </a:pPr>
            <a:endParaRPr lang="en-US" sz="1400" dirty="0"/>
          </a:p>
          <a:p>
            <a:pPr marL="12700">
              <a:spcBef>
                <a:spcPts val="900"/>
              </a:spcBef>
            </a:pPr>
            <a:endParaRPr lang="en-US" sz="1400" dirty="0"/>
          </a:p>
          <a:p>
            <a:pPr marL="12700">
              <a:spcBef>
                <a:spcPts val="900"/>
              </a:spcBef>
            </a:pPr>
            <a:endParaRPr lang="en-US" sz="1400" dirty="0"/>
          </a:p>
          <a:p>
            <a:pPr marL="12700">
              <a:spcBef>
                <a:spcPts val="900"/>
              </a:spcBef>
            </a:pPr>
            <a:endParaRPr lang="en-US" sz="1400" dirty="0"/>
          </a:p>
          <a:p>
            <a:pPr marL="12700">
              <a:spcBef>
                <a:spcPts val="900"/>
              </a:spcBef>
            </a:pPr>
            <a:endParaRPr lang="en-US" sz="1400" dirty="0"/>
          </a:p>
          <a:p>
            <a:pPr marL="12700">
              <a:spcBef>
                <a:spcPts val="900"/>
              </a:spcBef>
            </a:pPr>
            <a:endParaRPr lang="en-US" sz="1400" dirty="0"/>
          </a:p>
          <a:p>
            <a:pPr marL="12700">
              <a:spcBef>
                <a:spcPts val="900"/>
              </a:spcBef>
            </a:pPr>
            <a:endParaRPr lang="en-US" sz="1400" dirty="0"/>
          </a:p>
          <a:p>
            <a:pPr fontAlgn="base">
              <a:spcBef>
                <a:spcPts val="900"/>
              </a:spcBef>
            </a:pPr>
            <a:r>
              <a:rPr lang="en-US" sz="1400" dirty="0"/>
              <a:t>At the same time, homebuilders are increasing construction this year, but they can’t keep up with growing demand. While reporting on inventory of newly constructed homes, the </a:t>
            </a:r>
            <a:r>
              <a:rPr lang="en-US" sz="1400" i="1" dirty="0"/>
              <a:t>U.S. Census Bureau </a:t>
            </a:r>
            <a:r>
              <a:rPr lang="en-US" sz="1400" dirty="0"/>
              <a:t>notes:</a:t>
            </a:r>
          </a:p>
          <a:p>
            <a:pPr lvl="1" fontAlgn="base">
              <a:spcBef>
                <a:spcPts val="900"/>
              </a:spcBef>
            </a:pPr>
            <a:r>
              <a:rPr lang="en-US" sz="1400" i="1" dirty="0"/>
              <a:t>“The seasonally‐adjusted estimate of new houses for sale at the end of April was 316,000. This represents a supply of 4.4 months at the current sales rate.”</a:t>
            </a:r>
          </a:p>
          <a:p>
            <a:pPr fontAlgn="base">
              <a:spcBef>
                <a:spcPts val="900"/>
              </a:spcBef>
            </a:pPr>
            <a:r>
              <a:rPr lang="en-US" sz="1400" b="1" dirty="0">
                <a:solidFill>
                  <a:srgbClr val="00B0F0"/>
                </a:solidFill>
              </a:rPr>
              <a:t>What Does This Mean for You?</a:t>
            </a:r>
          </a:p>
          <a:p>
            <a:pPr fontAlgn="base">
              <a:spcBef>
                <a:spcPts val="900"/>
              </a:spcBef>
            </a:pPr>
            <a:r>
              <a:rPr lang="en-US" sz="1400" dirty="0"/>
              <a:t>If you’re thinking of putting your house on the market, don’t wait. </a:t>
            </a:r>
            <a:r>
              <a:rPr lang="en-US" sz="1400" b="1" dirty="0"/>
              <a:t>A seller will always negotiate the best deal when demand is high and supply is low.</a:t>
            </a:r>
            <a:r>
              <a:rPr lang="en-US" sz="1400" dirty="0"/>
              <a:t> That’s exactly what’s happening in the real estate market today.</a:t>
            </a:r>
          </a:p>
          <a:p>
            <a:pPr fontAlgn="base">
              <a:spcBef>
                <a:spcPts val="900"/>
              </a:spcBef>
            </a:pPr>
            <a:r>
              <a:rPr lang="en-US" sz="1400" dirty="0"/>
              <a:t>As vaccine rollouts progress and we continue to see the economy recover, more houses will come to the market. Don’t wait for the competition in your neighborhood to increase. If you’re ready to make a move, </a:t>
            </a:r>
            <a:r>
              <a:rPr lang="en-US" sz="1400" b="1" dirty="0"/>
              <a:t>now is the time to sell.</a:t>
            </a:r>
            <a:endParaRPr lang="en-US" sz="1400" dirty="0"/>
          </a:p>
          <a:p>
            <a:pPr fontAlgn="base">
              <a:spcBef>
                <a:spcPts val="900"/>
              </a:spcBef>
            </a:pPr>
            <a:r>
              <a:rPr lang="en-US" sz="1400" b="1" dirty="0">
                <a:solidFill>
                  <a:srgbClr val="00B0F0"/>
                </a:solidFill>
              </a:rPr>
              <a:t>Bottom Line</a:t>
            </a:r>
          </a:p>
          <a:p>
            <a:pPr fontAlgn="base">
              <a:spcBef>
                <a:spcPts val="900"/>
              </a:spcBef>
            </a:pPr>
            <a:r>
              <a:rPr lang="en-US" sz="1400" dirty="0"/>
              <a:t>Let’s connect today to get your house listed at this optimal moment in time.</a:t>
            </a:r>
          </a:p>
        </p:txBody>
      </p:sp>
      <p:sp>
        <p:nvSpPr>
          <p:cNvPr id="56" name="TextBox 55">
            <a:extLst>
              <a:ext uri="{FF2B5EF4-FFF2-40B4-BE49-F238E27FC236}">
                <a16:creationId xmlns:a16="http://schemas.microsoft.com/office/drawing/2014/main" id="{79A41B24-6ACA-1747-98C3-42FF795EED49}"/>
              </a:ext>
            </a:extLst>
          </p:cNvPr>
          <p:cNvSpPr txBox="1"/>
          <p:nvPr/>
        </p:nvSpPr>
        <p:spPr>
          <a:xfrm>
            <a:off x="7315200" y="9604248"/>
            <a:ext cx="304800" cy="307777"/>
          </a:xfrm>
          <a:prstGeom prst="rect">
            <a:avLst/>
          </a:prstGeom>
          <a:noFill/>
        </p:spPr>
        <p:txBody>
          <a:bodyPr wrap="square" rtlCol="0">
            <a:spAutoFit/>
          </a:bodyPr>
          <a:lstStyle/>
          <a:p>
            <a:r>
              <a:rPr lang="en-US" sz="1400" dirty="0"/>
              <a:t>4</a:t>
            </a:r>
          </a:p>
        </p:txBody>
      </p:sp>
      <p:sp>
        <p:nvSpPr>
          <p:cNvPr id="10" name="TextBox 9">
            <a:extLst>
              <a:ext uri="{FF2B5EF4-FFF2-40B4-BE49-F238E27FC236}">
                <a16:creationId xmlns:a16="http://schemas.microsoft.com/office/drawing/2014/main" id="{3A53B67B-597E-124B-98D5-79279374BDDE}"/>
              </a:ext>
            </a:extLst>
          </p:cNvPr>
          <p:cNvSpPr txBox="1"/>
          <p:nvPr/>
        </p:nvSpPr>
        <p:spPr>
          <a:xfrm>
            <a:off x="6934200" y="5468779"/>
            <a:ext cx="457176" cy="276999"/>
          </a:xfrm>
          <a:prstGeom prst="rect">
            <a:avLst/>
          </a:prstGeom>
          <a:noFill/>
        </p:spPr>
        <p:txBody>
          <a:bodyPr wrap="none">
            <a:spAutoFit/>
          </a:bodyPr>
          <a:lstStyle/>
          <a:p>
            <a:pPr eaLnBrk="0" fontAlgn="base" hangingPunct="0">
              <a:spcBef>
                <a:spcPct val="0"/>
              </a:spcBef>
              <a:spcAft>
                <a:spcPct val="0"/>
              </a:spcAft>
              <a:defRPr/>
            </a:pPr>
            <a:r>
              <a:rPr lang="en-US" sz="1200" dirty="0">
                <a:solidFill>
                  <a:prstClr val="white">
                    <a:lumMod val="65000"/>
                  </a:prstClr>
                </a:solidFill>
                <a:latin typeface="Calibri" panose="020F0502020204030204" pitchFamily="34" charset="0"/>
                <a:cs typeface="Calibri" panose="020F0502020204030204" pitchFamily="34" charset="0"/>
              </a:rPr>
              <a:t>NAR</a:t>
            </a:r>
          </a:p>
        </p:txBody>
      </p:sp>
      <p:graphicFrame>
        <p:nvGraphicFramePr>
          <p:cNvPr id="9" name="Chart 8">
            <a:extLst>
              <a:ext uri="{FF2B5EF4-FFF2-40B4-BE49-F238E27FC236}">
                <a16:creationId xmlns:a16="http://schemas.microsoft.com/office/drawing/2014/main" id="{4038F3C5-A3CA-4E74-8B1B-8D8CBBC87E29}"/>
              </a:ext>
            </a:extLst>
          </p:cNvPr>
          <p:cNvGraphicFramePr>
            <a:graphicFrameLocks/>
          </p:cNvGraphicFramePr>
          <p:nvPr>
            <p:extLst>
              <p:ext uri="{D42A27DB-BD31-4B8C-83A1-F6EECF244321}">
                <p14:modId xmlns:p14="http://schemas.microsoft.com/office/powerpoint/2010/main" val="252913253"/>
              </p:ext>
            </p:extLst>
          </p:nvPr>
        </p:nvGraphicFramePr>
        <p:xfrm>
          <a:off x="259682" y="1981200"/>
          <a:ext cx="7055518"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DB9E1256-D711-450C-B410-E23D9A49EE44}"/>
              </a:ext>
            </a:extLst>
          </p:cNvPr>
          <p:cNvSpPr txBox="1"/>
          <p:nvPr/>
        </p:nvSpPr>
        <p:spPr>
          <a:xfrm>
            <a:off x="905897" y="1381780"/>
            <a:ext cx="5960606" cy="523220"/>
          </a:xfrm>
          <a:prstGeom prst="rect">
            <a:avLst/>
          </a:prstGeom>
          <a:noFill/>
        </p:spPr>
        <p:txBody>
          <a:bodyPr wrap="none">
            <a:spAutoFit/>
          </a:bodyPr>
          <a:lstStyle/>
          <a:p>
            <a:pPr eaLnBrk="0" fontAlgn="base" hangingPunct="0">
              <a:spcBef>
                <a:spcPct val="0"/>
              </a:spcBef>
              <a:spcAft>
                <a:spcPct val="0"/>
              </a:spcAft>
              <a:defRPr/>
            </a:pPr>
            <a:r>
              <a:rPr lang="en-US" sz="2800" b="1" dirty="0">
                <a:cs typeface="Arial" charset="0"/>
              </a:rPr>
              <a:t>Inventory Levels: Single-Family Homes </a:t>
            </a:r>
          </a:p>
        </p:txBody>
      </p:sp>
    </p:spTree>
    <p:extLst>
      <p:ext uri="{BB962C8B-B14F-4D97-AF65-F5344CB8AC3E}">
        <p14:creationId xmlns:p14="http://schemas.microsoft.com/office/powerpoint/2010/main" val="1648962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ss, sky, outdoor, building&#10;&#10;Description automatically generated">
            <a:extLst>
              <a:ext uri="{FF2B5EF4-FFF2-40B4-BE49-F238E27FC236}">
                <a16:creationId xmlns:a16="http://schemas.microsoft.com/office/drawing/2014/main" id="{3CF2D84C-6F9D-964C-812A-7F43A6C99AD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8" y="0"/>
            <a:ext cx="7772400" cy="3047999"/>
          </a:xfrm>
          <a:prstGeom prst="rect">
            <a:avLst/>
          </a:prstGeom>
        </p:spPr>
      </p:pic>
      <p:sp>
        <p:nvSpPr>
          <p:cNvPr id="7" name="object 11">
            <a:extLst>
              <a:ext uri="{FF2B5EF4-FFF2-40B4-BE49-F238E27FC236}">
                <a16:creationId xmlns:a16="http://schemas.microsoft.com/office/drawing/2014/main" id="{132EDB83-6867-B943-A461-89AA417AD423}"/>
              </a:ext>
            </a:extLst>
          </p:cNvPr>
          <p:cNvSpPr txBox="1">
            <a:spLocks/>
          </p:cNvSpPr>
          <p:nvPr/>
        </p:nvSpPr>
        <p:spPr>
          <a:xfrm>
            <a:off x="457966" y="3287395"/>
            <a:ext cx="6933434" cy="6237605"/>
          </a:xfrm>
          <a:prstGeom prst="rect">
            <a:avLst/>
          </a:prstGeom>
        </p:spPr>
        <p:txBody>
          <a:bodyPr vert="horz" wrap="square" lIns="0" tIns="12700" rIns="0" bIns="0" rtlCol="0">
            <a:spAutoFit/>
          </a:bodyPr>
          <a:lstStyle>
            <a:lvl1pPr marL="0">
              <a:defRPr b="0" i="0">
                <a:latin typeface="Calibri" panose="020F0502020204030204" pitchFamily="34" charset="0"/>
                <a:ea typeface="+mn-ea"/>
                <a:cs typeface="Calibri" panose="020F0502020204030204" pitchFamily="34" charset="0"/>
              </a:defRPr>
            </a:lvl1pPr>
            <a:lvl2pPr marL="457232">
              <a:defRPr>
                <a:latin typeface="+mn-lt"/>
                <a:ea typeface="+mn-ea"/>
                <a:cs typeface="+mn-cs"/>
              </a:defRPr>
            </a:lvl2pPr>
            <a:lvl3pPr marL="914463">
              <a:defRPr>
                <a:latin typeface="+mn-lt"/>
                <a:ea typeface="+mn-ea"/>
                <a:cs typeface="+mn-cs"/>
              </a:defRPr>
            </a:lvl3pPr>
            <a:lvl4pPr marL="1371696">
              <a:defRPr>
                <a:latin typeface="+mn-lt"/>
                <a:ea typeface="+mn-ea"/>
                <a:cs typeface="+mn-cs"/>
              </a:defRPr>
            </a:lvl4pPr>
            <a:lvl5pPr marL="1828928">
              <a:defRPr>
                <a:latin typeface="+mn-lt"/>
                <a:ea typeface="+mn-ea"/>
                <a:cs typeface="+mn-cs"/>
              </a:defRPr>
            </a:lvl5pPr>
            <a:lvl6pPr marL="2286160">
              <a:defRPr>
                <a:latin typeface="+mn-lt"/>
                <a:ea typeface="+mn-ea"/>
                <a:cs typeface="+mn-cs"/>
              </a:defRPr>
            </a:lvl6pPr>
            <a:lvl7pPr marL="2743391">
              <a:defRPr>
                <a:latin typeface="+mn-lt"/>
                <a:ea typeface="+mn-ea"/>
                <a:cs typeface="+mn-cs"/>
              </a:defRPr>
            </a:lvl7pPr>
            <a:lvl8pPr marL="3200623">
              <a:defRPr>
                <a:latin typeface="+mn-lt"/>
                <a:ea typeface="+mn-ea"/>
                <a:cs typeface="+mn-cs"/>
              </a:defRPr>
            </a:lvl8pPr>
            <a:lvl9pPr marL="3657855">
              <a:defRPr>
                <a:latin typeface="+mn-lt"/>
                <a:ea typeface="+mn-ea"/>
                <a:cs typeface="+mn-cs"/>
              </a:defRPr>
            </a:lvl9pPr>
          </a:lstStyle>
          <a:p>
            <a:pPr>
              <a:spcBef>
                <a:spcPts val="900"/>
              </a:spcBef>
            </a:pPr>
            <a:r>
              <a:rPr lang="en-US" sz="1400" dirty="0"/>
              <a:t>Real estate experts agree that the strength of today’s housing market isn’t going away anytime soon. Here’s what several industry leaders have to say: </a:t>
            </a:r>
          </a:p>
          <a:p>
            <a:pPr>
              <a:spcBef>
                <a:spcPts val="900"/>
              </a:spcBef>
            </a:pPr>
            <a:r>
              <a:rPr lang="en-US" sz="1400" b="1" dirty="0">
                <a:solidFill>
                  <a:srgbClr val="00AEEF"/>
                </a:solidFill>
              </a:rPr>
              <a:t>George Ratiu, </a:t>
            </a:r>
            <a:r>
              <a:rPr lang="en-US" sz="1400" b="1" i="1" dirty="0">
                <a:solidFill>
                  <a:srgbClr val="00AEEF"/>
                </a:solidFill>
              </a:rPr>
              <a:t>Senior Economist </a:t>
            </a:r>
            <a:r>
              <a:rPr lang="en-US" sz="1400" b="1" dirty="0">
                <a:solidFill>
                  <a:srgbClr val="00AEEF"/>
                </a:solidFill>
              </a:rPr>
              <a:t>at </a:t>
            </a:r>
            <a:r>
              <a:rPr lang="en-US" sz="1400" b="1" i="1" dirty="0">
                <a:solidFill>
                  <a:srgbClr val="00AEEF"/>
                </a:solidFill>
              </a:rPr>
              <a:t>realtor.com</a:t>
            </a:r>
          </a:p>
          <a:p>
            <a:pPr lvl="1">
              <a:spcBef>
                <a:spcPts val="900"/>
              </a:spcBef>
            </a:pPr>
            <a:r>
              <a:rPr lang="en-US" sz="1400" i="1" dirty="0">
                <a:latin typeface="Calibri" panose="020F0502020204030204" pitchFamily="34" charset="0"/>
                <a:cs typeface="Calibri" panose="020F0502020204030204" pitchFamily="34" charset="0"/>
              </a:rPr>
              <a:t>“. . . as pandemic restrictions are lifted</a:t>
            </a:r>
            <a:r>
              <a:rPr lang="en-US" sz="1400" dirty="0">
                <a:latin typeface="Calibri" panose="020F0502020204030204" pitchFamily="34" charset="0"/>
                <a:cs typeface="Calibri" panose="020F0502020204030204" pitchFamily="34" charset="0"/>
              </a:rPr>
              <a:t>, </a:t>
            </a:r>
            <a:r>
              <a:rPr lang="en-US" sz="1400" i="1" dirty="0">
                <a:latin typeface="Calibri" panose="020F0502020204030204" pitchFamily="34" charset="0"/>
                <a:cs typeface="Calibri" panose="020F0502020204030204" pitchFamily="34" charset="0"/>
              </a:rPr>
              <a:t>more sellers are putting their homes on the market. </a:t>
            </a:r>
            <a:r>
              <a:rPr lang="en-US" sz="1400" b="1" i="1" dirty="0">
                <a:latin typeface="Calibri" panose="020F0502020204030204" pitchFamily="34" charset="0"/>
                <a:cs typeface="Calibri" panose="020F0502020204030204" pitchFamily="34" charset="0"/>
              </a:rPr>
              <a:t>Price growth remains strong</a:t>
            </a:r>
            <a:r>
              <a:rPr lang="en-US" sz="1400" i="1" dirty="0">
                <a:latin typeface="Calibri" panose="020F0502020204030204" pitchFamily="34" charset="0"/>
                <a:cs typeface="Calibri" panose="020F0502020204030204" pitchFamily="34" charset="0"/>
              </a:rPr>
              <a:t>, but the pace shows early signs of moderation as we move toward summer.”</a:t>
            </a:r>
          </a:p>
          <a:p>
            <a:pPr>
              <a:spcBef>
                <a:spcPts val="900"/>
              </a:spcBef>
            </a:pPr>
            <a:r>
              <a:rPr lang="en-US" sz="1400" b="1" dirty="0">
                <a:solidFill>
                  <a:srgbClr val="00AEEF"/>
                </a:solidFill>
              </a:rPr>
              <a:t>The</a:t>
            </a:r>
            <a:r>
              <a:rPr lang="en-US" sz="1400" b="1" i="1" dirty="0">
                <a:solidFill>
                  <a:srgbClr val="00AEEF"/>
                </a:solidFill>
              </a:rPr>
              <a:t> National Association of Realtors </a:t>
            </a:r>
            <a:r>
              <a:rPr lang="en-US" sz="1400" b="1" dirty="0">
                <a:solidFill>
                  <a:srgbClr val="00AEEF"/>
                </a:solidFill>
              </a:rPr>
              <a:t>(NAR)</a:t>
            </a:r>
          </a:p>
          <a:p>
            <a:pPr lvl="1">
              <a:spcBef>
                <a:spcPts val="900"/>
              </a:spcBef>
            </a:pPr>
            <a:r>
              <a:rPr lang="en-US" sz="1400" b="1" i="1" dirty="0">
                <a:latin typeface="Calibri" panose="020F0502020204030204" pitchFamily="34" charset="0"/>
                <a:cs typeface="Calibri" panose="020F0502020204030204" pitchFamily="34" charset="0"/>
              </a:rPr>
              <a:t>“Supply will remain tight given the huge gap </a:t>
            </a:r>
            <a:r>
              <a:rPr lang="en-US" sz="1400" i="1" dirty="0">
                <a:latin typeface="Calibri" panose="020F0502020204030204" pitchFamily="34" charset="0"/>
                <a:cs typeface="Calibri" panose="020F0502020204030204" pitchFamily="34" charset="0"/>
              </a:rPr>
              <a:t>between a desired 6 months of inventory of homes on the market compared to the current… Sellers who have been hesitant to list homes as part of their personal health safety precautions may be more encouraged to list and show their homes with a population mostly vaccinated by the mid-year.”</a:t>
            </a:r>
          </a:p>
          <a:p>
            <a:pPr>
              <a:spcBef>
                <a:spcPts val="900"/>
              </a:spcBef>
            </a:pPr>
            <a:r>
              <a:rPr lang="en-US" sz="1400" b="1" i="1" dirty="0">
                <a:solidFill>
                  <a:srgbClr val="00AEEF"/>
                </a:solidFill>
              </a:rPr>
              <a:t>Freddie Mac</a:t>
            </a:r>
          </a:p>
          <a:p>
            <a:pPr lvl="1">
              <a:spcBef>
                <a:spcPts val="900"/>
              </a:spcBef>
            </a:pPr>
            <a:r>
              <a:rPr lang="en-US" sz="1400" b="1" i="1" dirty="0">
                <a:latin typeface="Calibri" panose="020F0502020204030204" pitchFamily="34" charset="0"/>
                <a:cs typeface="Calibri" panose="020F0502020204030204" pitchFamily="34" charset="0"/>
              </a:rPr>
              <a:t>“We forecast that mortgage rates will continue to rise through the end of next year</a:t>
            </a:r>
            <a:r>
              <a:rPr lang="en-US" sz="1400" i="1" dirty="0">
                <a:latin typeface="Calibri" panose="020F0502020204030204" pitchFamily="34" charset="0"/>
                <a:cs typeface="Calibri" panose="020F0502020204030204" pitchFamily="34" charset="0"/>
              </a:rPr>
              <a:t>. We estimate the 30-year fixed mortgage rate will average 3.4% in the fourth quarter of 2021, rising to 3.8% in the fourth quarter of 2022.”</a:t>
            </a:r>
          </a:p>
          <a:p>
            <a:pPr>
              <a:spcBef>
                <a:spcPts val="900"/>
              </a:spcBef>
            </a:pPr>
            <a:r>
              <a:rPr lang="en-US" sz="1400" b="1" dirty="0">
                <a:solidFill>
                  <a:srgbClr val="00AEEF"/>
                </a:solidFill>
              </a:rPr>
              <a:t>Lawrence Yun, </a:t>
            </a:r>
            <a:r>
              <a:rPr lang="en-US" sz="1400" b="1" i="1" dirty="0">
                <a:solidFill>
                  <a:srgbClr val="00AEEF"/>
                </a:solidFill>
              </a:rPr>
              <a:t>Chief Economist </a:t>
            </a:r>
            <a:r>
              <a:rPr lang="en-US" sz="1400" b="1" dirty="0">
                <a:solidFill>
                  <a:srgbClr val="00AEEF"/>
                </a:solidFill>
              </a:rPr>
              <a:t>at</a:t>
            </a:r>
            <a:r>
              <a:rPr lang="en-US" sz="1400" b="1" i="1" dirty="0">
                <a:solidFill>
                  <a:srgbClr val="00AEEF"/>
                </a:solidFill>
              </a:rPr>
              <a:t> </a:t>
            </a:r>
            <a:r>
              <a:rPr lang="en-US" sz="1400" b="1" dirty="0">
                <a:solidFill>
                  <a:srgbClr val="00AEEF"/>
                </a:solidFill>
              </a:rPr>
              <a:t>NAR</a:t>
            </a:r>
          </a:p>
          <a:p>
            <a:pPr lvl="1">
              <a:spcBef>
                <a:spcPts val="900"/>
              </a:spcBef>
            </a:pPr>
            <a:r>
              <a:rPr lang="en-US" sz="1400" i="1" dirty="0">
                <a:latin typeface="Calibri" panose="020F0502020204030204" pitchFamily="34" charset="0"/>
                <a:cs typeface="Calibri" panose="020F0502020204030204" pitchFamily="34" charset="0"/>
              </a:rPr>
              <a:t>"With more inventory and some easing in demand, </a:t>
            </a:r>
            <a:r>
              <a:rPr lang="en-US" sz="1400" b="1" i="1" dirty="0">
                <a:latin typeface="Calibri" panose="020F0502020204030204" pitchFamily="34" charset="0"/>
                <a:cs typeface="Calibri" panose="020F0502020204030204" pitchFamily="34" charset="0"/>
              </a:rPr>
              <a:t>home prices are expected to shift to mid-single-digit appreciation by the fourth quarter and in 2022</a:t>
            </a:r>
            <a:r>
              <a:rPr lang="en-US" sz="1400" i="1" dirty="0">
                <a:latin typeface="Calibri" panose="020F0502020204030204" pitchFamily="34" charset="0"/>
                <a:cs typeface="Calibri" panose="020F0502020204030204" pitchFamily="34" charset="0"/>
              </a:rPr>
              <a:t>." </a:t>
            </a:r>
          </a:p>
          <a:p>
            <a:pPr>
              <a:spcBef>
                <a:spcPts val="900"/>
              </a:spcBef>
            </a:pPr>
            <a:r>
              <a:rPr lang="en-US" sz="1400" dirty="0"/>
              <a:t>With buyers staying active this summer, sellers who want to close a deal on the best possible terms shouldn’t wait to put their houses on the market.</a:t>
            </a:r>
          </a:p>
          <a:p>
            <a:pPr fontAlgn="base">
              <a:spcBef>
                <a:spcPts val="900"/>
              </a:spcBef>
            </a:pPr>
            <a:r>
              <a:rPr lang="en-US" sz="1400" b="1" dirty="0">
                <a:solidFill>
                  <a:srgbClr val="00AEEF"/>
                </a:solidFill>
              </a:rPr>
              <a:t>Bottom Line</a:t>
            </a:r>
          </a:p>
          <a:p>
            <a:pPr fontAlgn="base">
              <a:spcBef>
                <a:spcPts val="900"/>
              </a:spcBef>
            </a:pPr>
            <a:r>
              <a:rPr lang="en-US" sz="1400" dirty="0"/>
              <a:t>Experts agree, the summer housing market is going to be a hot one. Let’s connect today so you can get in on the action and move into your dream home this year.</a:t>
            </a:r>
          </a:p>
        </p:txBody>
      </p:sp>
      <p:grpSp>
        <p:nvGrpSpPr>
          <p:cNvPr id="14" name="Group 13">
            <a:extLst>
              <a:ext uri="{FF2B5EF4-FFF2-40B4-BE49-F238E27FC236}">
                <a16:creationId xmlns:a16="http://schemas.microsoft.com/office/drawing/2014/main" id="{31734D9C-66B7-DF45-87B7-3A1561FA821F}"/>
              </a:ext>
            </a:extLst>
          </p:cNvPr>
          <p:cNvGrpSpPr/>
          <p:nvPr/>
        </p:nvGrpSpPr>
        <p:grpSpPr>
          <a:xfrm>
            <a:off x="228600" y="2206752"/>
            <a:ext cx="7314383" cy="612648"/>
            <a:chOff x="229423" y="4349652"/>
            <a:chExt cx="7314383" cy="612648"/>
          </a:xfrm>
        </p:grpSpPr>
        <p:sp>
          <p:nvSpPr>
            <p:cNvPr id="15" name="object 5">
              <a:extLst>
                <a:ext uri="{FF2B5EF4-FFF2-40B4-BE49-F238E27FC236}">
                  <a16:creationId xmlns:a16="http://schemas.microsoft.com/office/drawing/2014/main" id="{0BC066E4-70DC-0B44-8531-5577A62AA364}"/>
                </a:ext>
              </a:extLst>
            </p:cNvPr>
            <p:cNvSpPr/>
            <p:nvPr/>
          </p:nvSpPr>
          <p:spPr>
            <a:xfrm>
              <a:off x="229423" y="4349652"/>
              <a:ext cx="7313564" cy="612648"/>
            </a:xfrm>
            <a:custGeom>
              <a:avLst/>
              <a:gdLst/>
              <a:ahLst/>
              <a:cxnLst/>
              <a:rect l="l" t="t" r="r" b="b"/>
              <a:pathLst>
                <a:path w="7352030" h="718185">
                  <a:moveTo>
                    <a:pt x="0" y="717803"/>
                  </a:moveTo>
                  <a:lnTo>
                    <a:pt x="7351776" y="717803"/>
                  </a:lnTo>
                  <a:lnTo>
                    <a:pt x="7351776" y="0"/>
                  </a:lnTo>
                  <a:lnTo>
                    <a:pt x="0" y="0"/>
                  </a:lnTo>
                  <a:lnTo>
                    <a:pt x="0" y="717803"/>
                  </a:lnTo>
                  <a:close/>
                </a:path>
              </a:pathLst>
            </a:custGeom>
            <a:solidFill>
              <a:srgbClr val="00AEEF">
                <a:alpha val="93998"/>
              </a:srgbClr>
            </a:solidFill>
          </p:spPr>
          <p:txBody>
            <a:bodyPr wrap="square" lIns="0" tIns="0" rIns="0" bIns="0" rtlCol="0"/>
            <a:lstStyle/>
            <a:p>
              <a:endParaRPr sz="1819">
                <a:solidFill>
                  <a:schemeClr val="bg1"/>
                </a:solidFill>
              </a:endParaRPr>
            </a:p>
          </p:txBody>
        </p:sp>
        <p:sp>
          <p:nvSpPr>
            <p:cNvPr id="16" name="object 6">
              <a:extLst>
                <a:ext uri="{FF2B5EF4-FFF2-40B4-BE49-F238E27FC236}">
                  <a16:creationId xmlns:a16="http://schemas.microsoft.com/office/drawing/2014/main" id="{5FD096D4-8352-F242-9E40-5656C18DCEC1}"/>
                </a:ext>
              </a:extLst>
            </p:cNvPr>
            <p:cNvSpPr/>
            <p:nvPr/>
          </p:nvSpPr>
          <p:spPr>
            <a:xfrm>
              <a:off x="457972" y="4851699"/>
              <a:ext cx="6856466" cy="2539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819">
                <a:solidFill>
                  <a:schemeClr val="bg1"/>
                </a:solidFill>
              </a:endParaRPr>
            </a:p>
          </p:txBody>
        </p:sp>
        <p:sp>
          <p:nvSpPr>
            <p:cNvPr id="17" name="object 7">
              <a:extLst>
                <a:ext uri="{FF2B5EF4-FFF2-40B4-BE49-F238E27FC236}">
                  <a16:creationId xmlns:a16="http://schemas.microsoft.com/office/drawing/2014/main" id="{D165E95D-77E1-754E-912C-2E4671C39629}"/>
                </a:ext>
              </a:extLst>
            </p:cNvPr>
            <p:cNvSpPr txBox="1">
              <a:spLocks/>
            </p:cNvSpPr>
            <p:nvPr/>
          </p:nvSpPr>
          <p:spPr>
            <a:xfrm>
              <a:off x="230241" y="4446637"/>
              <a:ext cx="7313565" cy="443709"/>
            </a:xfrm>
            <a:prstGeom prst="rect">
              <a:avLst/>
            </a:prstGeom>
          </p:spPr>
          <p:txBody>
            <a:bodyPr vert="horz" wrap="square" lIns="0" tIns="12698" rIns="0" bIns="0" rtlCol="0" anchor="ctr">
              <a:spAutoFit/>
            </a:bodyPr>
            <a:lstStyle>
              <a:lvl1pPr>
                <a:defRPr sz="5000" b="0" i="0">
                  <a:solidFill>
                    <a:srgbClr val="231F20"/>
                  </a:solidFill>
                  <a:latin typeface="Calibri" panose="020F0502020204030204" pitchFamily="34" charset="0"/>
                  <a:ea typeface="+mj-ea"/>
                  <a:cs typeface="Calibri" panose="020F0502020204030204" pitchFamily="34" charset="0"/>
                </a:defRPr>
              </a:lvl1pPr>
            </a:lstStyle>
            <a:p>
              <a:pPr marL="246372">
                <a:spcBef>
                  <a:spcPts val="99"/>
                </a:spcBef>
                <a:tabLst>
                  <a:tab pos="7104206" algn="l"/>
                </a:tabLst>
              </a:pPr>
              <a:r>
                <a:rPr lang="en-US" sz="2800" b="1" kern="0" dirty="0">
                  <a:solidFill>
                    <a:schemeClr val="bg1"/>
                  </a:solidFill>
                </a:rPr>
                <a:t>Expert Insights on the Current Housing Market</a:t>
              </a:r>
            </a:p>
          </p:txBody>
        </p:sp>
      </p:grpSp>
      <p:sp>
        <p:nvSpPr>
          <p:cNvPr id="34" name="TextBox 33">
            <a:extLst>
              <a:ext uri="{FF2B5EF4-FFF2-40B4-BE49-F238E27FC236}">
                <a16:creationId xmlns:a16="http://schemas.microsoft.com/office/drawing/2014/main" id="{9CE1488E-E356-6D4E-A2BB-D412DB3D1037}"/>
              </a:ext>
            </a:extLst>
          </p:cNvPr>
          <p:cNvSpPr txBox="1"/>
          <p:nvPr/>
        </p:nvSpPr>
        <p:spPr>
          <a:xfrm>
            <a:off x="7315200" y="9604248"/>
            <a:ext cx="304800" cy="307777"/>
          </a:xfrm>
          <a:prstGeom prst="rect">
            <a:avLst/>
          </a:prstGeom>
          <a:noFill/>
        </p:spPr>
        <p:txBody>
          <a:bodyPr wrap="square" rtlCol="0">
            <a:spAutoFit/>
          </a:bodyPr>
          <a:lstStyle/>
          <a:p>
            <a:r>
              <a:rPr lang="en-US" sz="1400" dirty="0"/>
              <a:t>5</a:t>
            </a:r>
          </a:p>
        </p:txBody>
      </p:sp>
    </p:spTree>
    <p:extLst>
      <p:ext uri="{BB962C8B-B14F-4D97-AF65-F5344CB8AC3E}">
        <p14:creationId xmlns:p14="http://schemas.microsoft.com/office/powerpoint/2010/main" val="2233222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indoor, window&#10;&#10;Description automatically generated">
            <a:extLst>
              <a:ext uri="{FF2B5EF4-FFF2-40B4-BE49-F238E27FC236}">
                <a16:creationId xmlns:a16="http://schemas.microsoft.com/office/drawing/2014/main" id="{4BE6D920-F54C-CD47-B82E-11F20804E0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13" y="0"/>
            <a:ext cx="7772400" cy="4267200"/>
          </a:xfrm>
          <a:prstGeom prst="rect">
            <a:avLst/>
          </a:prstGeom>
        </p:spPr>
      </p:pic>
      <p:sp>
        <p:nvSpPr>
          <p:cNvPr id="2" name="Rectangle 1">
            <a:extLst>
              <a:ext uri="{FF2B5EF4-FFF2-40B4-BE49-F238E27FC236}">
                <a16:creationId xmlns:a16="http://schemas.microsoft.com/office/drawing/2014/main" id="{44594E47-0AD1-8C42-935D-360315508EB7}"/>
              </a:ext>
            </a:extLst>
          </p:cNvPr>
          <p:cNvSpPr/>
          <p:nvPr/>
        </p:nvSpPr>
        <p:spPr>
          <a:xfrm>
            <a:off x="379745" y="4492109"/>
            <a:ext cx="7011655" cy="5109091"/>
          </a:xfrm>
          <a:prstGeom prst="rect">
            <a:avLst/>
          </a:prstGeom>
        </p:spPr>
        <p:txBody>
          <a:bodyPr wrap="square">
            <a:spAutoFit/>
          </a:bodyPr>
          <a:lstStyle/>
          <a:p>
            <a:pPr fontAlgn="base">
              <a:spcBef>
                <a:spcPts val="900"/>
              </a:spcBef>
            </a:pPr>
            <a:r>
              <a:rPr lang="en-US" sz="1400" dirty="0"/>
              <a:t>According to the latest </a:t>
            </a:r>
            <a:r>
              <a:rPr lang="en-US" sz="1400" i="1" dirty="0"/>
              <a:t>CoreLogic </a:t>
            </a:r>
            <a:r>
              <a:rPr lang="en-US" sz="1400" dirty="0"/>
              <a:t>Home Price Insights Report, nationwide, </a:t>
            </a:r>
            <a:r>
              <a:rPr lang="en-US" sz="1400" b="1" dirty="0"/>
              <a:t>home values increased by 11.3%</a:t>
            </a:r>
            <a:r>
              <a:rPr lang="en-US" sz="1400" dirty="0"/>
              <a:t> over the last 12 months. The dramatic rise happened when the inventory </a:t>
            </a:r>
            <a:r>
              <a:rPr lang="en-US" sz="1400" dirty="0">
                <a:latin typeface="Calibri" panose="020F0502020204030204" pitchFamily="34" charset="0"/>
                <a:cs typeface="Calibri" panose="020F0502020204030204" pitchFamily="34" charset="0"/>
              </a:rPr>
              <a:t>of houses for sale reached historic lows at the same time buyer demand skyrocketed as a result of record-low mortgage rates. </a:t>
            </a:r>
          </a:p>
          <a:p>
            <a:pPr fontAlgn="base">
              <a:spcBef>
                <a:spcPts val="900"/>
              </a:spcBef>
            </a:pPr>
            <a:r>
              <a:rPr lang="en-US" sz="1400" b="1" dirty="0">
                <a:solidFill>
                  <a:srgbClr val="00AEEF"/>
                </a:solidFill>
                <a:latin typeface="Calibri" panose="020F0502020204030204" pitchFamily="34" charset="0"/>
                <a:cs typeface="Calibri" panose="020F0502020204030204" pitchFamily="34" charset="0"/>
              </a:rPr>
              <a:t>Where will home values go from here?</a:t>
            </a:r>
          </a:p>
          <a:p>
            <a:pPr fontAlgn="base">
              <a:spcBef>
                <a:spcPts val="900"/>
              </a:spcBef>
            </a:pPr>
            <a:r>
              <a:rPr lang="en-US" sz="1400" dirty="0">
                <a:latin typeface="Calibri" panose="020F0502020204030204" pitchFamily="34" charset="0"/>
                <a:cs typeface="Calibri" panose="020F0502020204030204" pitchFamily="34" charset="0"/>
              </a:rPr>
              <a:t>Home price appreciation will continue to be determined by an imbalance of supply </a:t>
            </a:r>
            <a:r>
              <a:rPr lang="en-US" sz="1400" dirty="0"/>
              <a:t>and demand. If supply remains low and demand high, prices will continue to increase, making it a great time to sell your house.</a:t>
            </a:r>
          </a:p>
          <a:p>
            <a:pPr fontAlgn="base">
              <a:spcBef>
                <a:spcPts val="900"/>
              </a:spcBef>
            </a:pPr>
            <a:r>
              <a:rPr lang="en-US" sz="1400" b="1" i="1" dirty="0">
                <a:solidFill>
                  <a:srgbClr val="00AEEF"/>
                </a:solidFill>
              </a:rPr>
              <a:t>Housing Supply</a:t>
            </a:r>
            <a:endParaRPr lang="en-US" sz="1400" b="1" dirty="0">
              <a:solidFill>
                <a:srgbClr val="00AEEF"/>
              </a:solidFill>
            </a:endParaRPr>
          </a:p>
          <a:p>
            <a:pPr fontAlgn="base">
              <a:spcBef>
                <a:spcPts val="900"/>
              </a:spcBef>
            </a:pPr>
            <a:r>
              <a:rPr lang="en-US" sz="1400" dirty="0"/>
              <a:t>Danielle Hale, </a:t>
            </a:r>
            <a:r>
              <a:rPr lang="en-US" sz="1400" i="1" dirty="0"/>
              <a:t>Chief Economist </a:t>
            </a:r>
            <a:r>
              <a:rPr lang="en-US" sz="1400" dirty="0"/>
              <a:t>at </a:t>
            </a:r>
            <a:r>
              <a:rPr lang="en-US" sz="1400" i="1" dirty="0"/>
              <a:t>realtor.com</a:t>
            </a:r>
            <a:r>
              <a:rPr lang="en-US" sz="1400" dirty="0"/>
              <a:t>, explains:</a:t>
            </a:r>
          </a:p>
          <a:p>
            <a:pPr marL="460375" fontAlgn="base">
              <a:spcBef>
                <a:spcPts val="900"/>
              </a:spcBef>
            </a:pPr>
            <a:r>
              <a:rPr lang="en-US" sz="1400" i="1" dirty="0"/>
              <a:t>“In many areas of the country</a:t>
            </a:r>
            <a:r>
              <a:rPr lang="en-US" sz="1400" b="1" i="1" dirty="0"/>
              <a:t>, there are half as many available homes for sale than a year ago — and in some markets that number increases to less than one third</a:t>
            </a:r>
            <a:r>
              <a:rPr lang="en-US" sz="1400" i="1" dirty="0"/>
              <a:t>… For a buyer, that means if they had 10 homes in their price range to choose from last year, they have less than five, perhaps as few as three, available to them today.”</a:t>
            </a:r>
          </a:p>
          <a:p>
            <a:pPr fontAlgn="base">
              <a:spcBef>
                <a:spcPts val="900"/>
              </a:spcBef>
            </a:pPr>
            <a:r>
              <a:rPr lang="en-US" sz="1400" dirty="0"/>
              <a:t>However, there are two reasons driving speculation that the inventory shortage will ease somewhat as we move through the year:</a:t>
            </a:r>
          </a:p>
          <a:p>
            <a:pPr marL="685800" lvl="1" indent="-227013" fontAlgn="base">
              <a:spcBef>
                <a:spcPts val="900"/>
              </a:spcBef>
            </a:pPr>
            <a:r>
              <a:rPr lang="en-US" sz="1400" b="1" dirty="0"/>
              <a:t>1.</a:t>
            </a:r>
            <a:r>
              <a:rPr lang="en-US" sz="1400" dirty="0"/>
              <a:t>  As the health crisis subsides, more homeowners will be comfortable putting their houses on the market.</a:t>
            </a:r>
          </a:p>
          <a:p>
            <a:pPr lvl="1" fontAlgn="base">
              <a:spcBef>
                <a:spcPts val="900"/>
              </a:spcBef>
            </a:pPr>
            <a:r>
              <a:rPr lang="en-US" sz="1400" b="1" dirty="0"/>
              <a:t>2.</a:t>
            </a:r>
            <a:r>
              <a:rPr lang="en-US" sz="1400" dirty="0"/>
              <a:t>  Some households impacted financially by the pandemic will be forced to sell.</a:t>
            </a:r>
          </a:p>
        </p:txBody>
      </p:sp>
      <p:sp>
        <p:nvSpPr>
          <p:cNvPr id="17" name="TextBox 16">
            <a:extLst>
              <a:ext uri="{FF2B5EF4-FFF2-40B4-BE49-F238E27FC236}">
                <a16:creationId xmlns:a16="http://schemas.microsoft.com/office/drawing/2014/main" id="{BA8DCC28-7A3D-114B-8710-E5EBC9075E8D}"/>
              </a:ext>
            </a:extLst>
          </p:cNvPr>
          <p:cNvSpPr txBox="1"/>
          <p:nvPr/>
        </p:nvSpPr>
        <p:spPr>
          <a:xfrm>
            <a:off x="7315200" y="9604248"/>
            <a:ext cx="304800" cy="307777"/>
          </a:xfrm>
          <a:prstGeom prst="rect">
            <a:avLst/>
          </a:prstGeom>
          <a:noFill/>
        </p:spPr>
        <p:txBody>
          <a:bodyPr wrap="square" rtlCol="0">
            <a:spAutoFit/>
          </a:bodyPr>
          <a:lstStyle/>
          <a:p>
            <a:r>
              <a:rPr lang="en-US" sz="1400" dirty="0"/>
              <a:t>6</a:t>
            </a:r>
          </a:p>
        </p:txBody>
      </p:sp>
      <p:grpSp>
        <p:nvGrpSpPr>
          <p:cNvPr id="10" name="Group 9">
            <a:extLst>
              <a:ext uri="{FF2B5EF4-FFF2-40B4-BE49-F238E27FC236}">
                <a16:creationId xmlns:a16="http://schemas.microsoft.com/office/drawing/2014/main" id="{B82F7D7B-29A4-0C42-A976-F76915359A4D}"/>
              </a:ext>
            </a:extLst>
          </p:cNvPr>
          <p:cNvGrpSpPr/>
          <p:nvPr/>
        </p:nvGrpSpPr>
        <p:grpSpPr>
          <a:xfrm>
            <a:off x="228600" y="3425952"/>
            <a:ext cx="7314383" cy="612648"/>
            <a:chOff x="229423" y="4349652"/>
            <a:chExt cx="7314383" cy="612648"/>
          </a:xfrm>
        </p:grpSpPr>
        <p:sp>
          <p:nvSpPr>
            <p:cNvPr id="11" name="object 5">
              <a:extLst>
                <a:ext uri="{FF2B5EF4-FFF2-40B4-BE49-F238E27FC236}">
                  <a16:creationId xmlns:a16="http://schemas.microsoft.com/office/drawing/2014/main" id="{44DE6407-D529-6642-AEC4-0C5FA0CD83EA}"/>
                </a:ext>
              </a:extLst>
            </p:cNvPr>
            <p:cNvSpPr/>
            <p:nvPr/>
          </p:nvSpPr>
          <p:spPr>
            <a:xfrm>
              <a:off x="229423" y="4349652"/>
              <a:ext cx="7313564" cy="612648"/>
            </a:xfrm>
            <a:custGeom>
              <a:avLst/>
              <a:gdLst/>
              <a:ahLst/>
              <a:cxnLst/>
              <a:rect l="l" t="t" r="r" b="b"/>
              <a:pathLst>
                <a:path w="7352030" h="718185">
                  <a:moveTo>
                    <a:pt x="0" y="717803"/>
                  </a:moveTo>
                  <a:lnTo>
                    <a:pt x="7351776" y="717803"/>
                  </a:lnTo>
                  <a:lnTo>
                    <a:pt x="7351776" y="0"/>
                  </a:lnTo>
                  <a:lnTo>
                    <a:pt x="0" y="0"/>
                  </a:lnTo>
                  <a:lnTo>
                    <a:pt x="0" y="717803"/>
                  </a:lnTo>
                  <a:close/>
                </a:path>
              </a:pathLst>
            </a:custGeom>
            <a:solidFill>
              <a:srgbClr val="00AEEF">
                <a:alpha val="93998"/>
              </a:srgbClr>
            </a:solidFill>
          </p:spPr>
          <p:txBody>
            <a:bodyPr wrap="square" lIns="0" tIns="0" rIns="0" bIns="0" rtlCol="0"/>
            <a:lstStyle/>
            <a:p>
              <a:endParaRPr sz="1819">
                <a:solidFill>
                  <a:schemeClr val="bg1"/>
                </a:solidFill>
              </a:endParaRPr>
            </a:p>
          </p:txBody>
        </p:sp>
        <p:sp>
          <p:nvSpPr>
            <p:cNvPr id="12" name="object 6">
              <a:extLst>
                <a:ext uri="{FF2B5EF4-FFF2-40B4-BE49-F238E27FC236}">
                  <a16:creationId xmlns:a16="http://schemas.microsoft.com/office/drawing/2014/main" id="{4A6F56A8-024C-754F-8D79-FBB5F9D52502}"/>
                </a:ext>
              </a:extLst>
            </p:cNvPr>
            <p:cNvSpPr/>
            <p:nvPr/>
          </p:nvSpPr>
          <p:spPr>
            <a:xfrm>
              <a:off x="457972" y="4851699"/>
              <a:ext cx="6856466" cy="2539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819">
                <a:solidFill>
                  <a:schemeClr val="bg1"/>
                </a:solidFill>
              </a:endParaRPr>
            </a:p>
          </p:txBody>
        </p:sp>
        <p:sp>
          <p:nvSpPr>
            <p:cNvPr id="13" name="object 7">
              <a:extLst>
                <a:ext uri="{FF2B5EF4-FFF2-40B4-BE49-F238E27FC236}">
                  <a16:creationId xmlns:a16="http://schemas.microsoft.com/office/drawing/2014/main" id="{ECCCABBB-0B7F-1F42-AB17-75F59CCAF012}"/>
                </a:ext>
              </a:extLst>
            </p:cNvPr>
            <p:cNvSpPr txBox="1">
              <a:spLocks/>
            </p:cNvSpPr>
            <p:nvPr/>
          </p:nvSpPr>
          <p:spPr>
            <a:xfrm>
              <a:off x="230241" y="4446637"/>
              <a:ext cx="7313565" cy="443709"/>
            </a:xfrm>
            <a:prstGeom prst="rect">
              <a:avLst/>
            </a:prstGeom>
          </p:spPr>
          <p:txBody>
            <a:bodyPr vert="horz" wrap="square" lIns="0" tIns="12698" rIns="0" bIns="0" rtlCol="0" anchor="ctr">
              <a:spAutoFit/>
            </a:bodyPr>
            <a:lstStyle>
              <a:lvl1pPr>
                <a:defRPr sz="5000" b="0" i="0">
                  <a:solidFill>
                    <a:srgbClr val="231F20"/>
                  </a:solidFill>
                  <a:latin typeface="Calibri" panose="020F0502020204030204" pitchFamily="34" charset="0"/>
                  <a:ea typeface="+mj-ea"/>
                  <a:cs typeface="Calibri" panose="020F0502020204030204" pitchFamily="34" charset="0"/>
                </a:defRPr>
              </a:lvl1pPr>
            </a:lstStyle>
            <a:p>
              <a:pPr marL="246372">
                <a:spcBef>
                  <a:spcPts val="99"/>
                </a:spcBef>
                <a:tabLst>
                  <a:tab pos="7104206" algn="l"/>
                </a:tabLst>
              </a:pPr>
              <a:r>
                <a:rPr lang="en-US" sz="2800" b="1" kern="0" dirty="0">
                  <a:solidFill>
                    <a:schemeClr val="bg1"/>
                  </a:solidFill>
                </a:rPr>
                <a:t>Will Home Prices Continue To Rise?</a:t>
              </a:r>
            </a:p>
          </p:txBody>
        </p:sp>
      </p:grpSp>
    </p:spTree>
    <p:extLst>
      <p:ext uri="{BB962C8B-B14F-4D97-AF65-F5344CB8AC3E}">
        <p14:creationId xmlns:p14="http://schemas.microsoft.com/office/powerpoint/2010/main" val="1010919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594E47-0AD1-8C42-935D-360315508EB7}"/>
              </a:ext>
            </a:extLst>
          </p:cNvPr>
          <p:cNvSpPr/>
          <p:nvPr/>
        </p:nvSpPr>
        <p:spPr>
          <a:xfrm>
            <a:off x="380974" y="381000"/>
            <a:ext cx="7044854" cy="6232475"/>
          </a:xfrm>
          <a:prstGeom prst="rect">
            <a:avLst/>
          </a:prstGeom>
        </p:spPr>
        <p:txBody>
          <a:bodyPr wrap="square">
            <a:spAutoFit/>
          </a:bodyPr>
          <a:lstStyle/>
          <a:p>
            <a:pPr fontAlgn="base">
              <a:spcBef>
                <a:spcPts val="900"/>
              </a:spcBef>
            </a:pPr>
            <a:r>
              <a:rPr lang="en-US" sz="1400" b="1" i="1" dirty="0">
                <a:solidFill>
                  <a:srgbClr val="00AEEF"/>
                </a:solidFill>
              </a:rPr>
              <a:t>Housing Demand</a:t>
            </a:r>
            <a:endParaRPr lang="en-US" sz="1400" b="1" dirty="0">
              <a:solidFill>
                <a:srgbClr val="00AEEF"/>
              </a:solidFill>
            </a:endParaRPr>
          </a:p>
          <a:p>
            <a:pPr fontAlgn="base">
              <a:spcBef>
                <a:spcPts val="900"/>
              </a:spcBef>
            </a:pPr>
            <a:r>
              <a:rPr lang="en-US" sz="1400" dirty="0"/>
              <a:t>In addition, low mortgage rates have powered buyer demand for a year now. While rates have risen slightly and are projected to continue rising this year, they’re still much lower than the historical norm. Low rates create a great opportunity for homebuyers, which is one reason why demand is expected to remain high throughout the year.</a:t>
            </a:r>
          </a:p>
          <a:p>
            <a:pPr fontAlgn="base">
              <a:spcBef>
                <a:spcPts val="900"/>
              </a:spcBef>
            </a:pPr>
            <a:r>
              <a:rPr lang="en-US" sz="1400" dirty="0"/>
              <a:t>Taking into consideration the projections on housing supply and demand, real estate analysts forecast home prices will continue to appreciate through 2022. Here are their forecasts:</a:t>
            </a:r>
          </a:p>
          <a:p>
            <a:pPr fontAlgn="base">
              <a:spcBef>
                <a:spcPts val="900"/>
              </a:spcBef>
            </a:pPr>
            <a:endParaRPr lang="en-US" sz="1400" dirty="0"/>
          </a:p>
          <a:p>
            <a:pPr fontAlgn="base">
              <a:spcBef>
                <a:spcPts val="900"/>
              </a:spcBef>
            </a:pPr>
            <a:endParaRPr lang="en-US" sz="1400" dirty="0"/>
          </a:p>
          <a:p>
            <a:pPr fontAlgn="base">
              <a:spcBef>
                <a:spcPts val="900"/>
              </a:spcBef>
            </a:pPr>
            <a:endParaRPr lang="en-US" sz="1400" dirty="0"/>
          </a:p>
          <a:p>
            <a:pPr fontAlgn="base">
              <a:spcBef>
                <a:spcPts val="900"/>
              </a:spcBef>
            </a:pPr>
            <a:endParaRPr lang="en-US" sz="1400" dirty="0"/>
          </a:p>
          <a:p>
            <a:pPr fontAlgn="base">
              <a:spcBef>
                <a:spcPts val="900"/>
              </a:spcBef>
            </a:pPr>
            <a:endParaRPr lang="en-US" sz="1400" dirty="0"/>
          </a:p>
          <a:p>
            <a:pPr fontAlgn="base">
              <a:spcBef>
                <a:spcPts val="900"/>
              </a:spcBef>
            </a:pPr>
            <a:endParaRPr lang="en-US" sz="1400" dirty="0"/>
          </a:p>
          <a:p>
            <a:pPr fontAlgn="base">
              <a:spcBef>
                <a:spcPts val="900"/>
              </a:spcBef>
            </a:pPr>
            <a:endParaRPr lang="en-US" sz="1400" dirty="0"/>
          </a:p>
          <a:p>
            <a:pPr fontAlgn="base">
              <a:spcBef>
                <a:spcPts val="900"/>
              </a:spcBef>
            </a:pPr>
            <a:endParaRPr lang="en-US" sz="1400" dirty="0"/>
          </a:p>
          <a:p>
            <a:pPr fontAlgn="base">
              <a:spcBef>
                <a:spcPts val="900"/>
              </a:spcBef>
            </a:pPr>
            <a:endParaRPr lang="en-US" sz="1400" dirty="0"/>
          </a:p>
          <a:p>
            <a:pPr fontAlgn="base">
              <a:spcBef>
                <a:spcPts val="900"/>
              </a:spcBef>
            </a:pPr>
            <a:endParaRPr lang="en-US" sz="1400" b="1" dirty="0">
              <a:solidFill>
                <a:srgbClr val="00AEEF"/>
              </a:solidFill>
            </a:endParaRPr>
          </a:p>
          <a:p>
            <a:pPr fontAlgn="base">
              <a:spcBef>
                <a:spcPts val="900"/>
              </a:spcBef>
            </a:pPr>
            <a:r>
              <a:rPr lang="en-US" sz="1400" b="1" dirty="0">
                <a:solidFill>
                  <a:srgbClr val="00AEEF"/>
                </a:solidFill>
              </a:rPr>
              <a:t>Bottom Line</a:t>
            </a:r>
          </a:p>
          <a:p>
            <a:pPr fontAlgn="base">
              <a:spcBef>
                <a:spcPts val="900"/>
              </a:spcBef>
            </a:pPr>
            <a:r>
              <a:rPr lang="en-US" sz="1400" dirty="0"/>
              <a:t>There’s still a very limited number of homes for sale compared to the demand from purchasers looking to buy them. As a result, home values will continue to appreciate, making this summer a fantastic time to sell your current house.</a:t>
            </a:r>
          </a:p>
        </p:txBody>
      </p:sp>
      <p:sp>
        <p:nvSpPr>
          <p:cNvPr id="17" name="TextBox 16">
            <a:extLst>
              <a:ext uri="{FF2B5EF4-FFF2-40B4-BE49-F238E27FC236}">
                <a16:creationId xmlns:a16="http://schemas.microsoft.com/office/drawing/2014/main" id="{BA8DCC28-7A3D-114B-8710-E5EBC9075E8D}"/>
              </a:ext>
            </a:extLst>
          </p:cNvPr>
          <p:cNvSpPr txBox="1"/>
          <p:nvPr/>
        </p:nvSpPr>
        <p:spPr>
          <a:xfrm>
            <a:off x="7315200" y="9604248"/>
            <a:ext cx="304800" cy="307777"/>
          </a:xfrm>
          <a:prstGeom prst="rect">
            <a:avLst/>
          </a:prstGeom>
          <a:noFill/>
        </p:spPr>
        <p:txBody>
          <a:bodyPr wrap="square" rtlCol="0">
            <a:spAutoFit/>
          </a:bodyPr>
          <a:lstStyle/>
          <a:p>
            <a:r>
              <a:rPr lang="en-US" sz="1400" dirty="0"/>
              <a:t>7</a:t>
            </a:r>
          </a:p>
        </p:txBody>
      </p:sp>
      <p:cxnSp>
        <p:nvCxnSpPr>
          <p:cNvPr id="7" name="Straight Connector 6">
            <a:extLst>
              <a:ext uri="{FF2B5EF4-FFF2-40B4-BE49-F238E27FC236}">
                <a16:creationId xmlns:a16="http://schemas.microsoft.com/office/drawing/2014/main" id="{8B176A56-45B9-40AC-B56C-ACBBBED7B1BE}"/>
              </a:ext>
            </a:extLst>
          </p:cNvPr>
          <p:cNvCxnSpPr>
            <a:cxnSpLocks/>
          </p:cNvCxnSpPr>
          <p:nvPr/>
        </p:nvCxnSpPr>
        <p:spPr>
          <a:xfrm>
            <a:off x="457200" y="3429000"/>
            <a:ext cx="6902628" cy="0"/>
          </a:xfrm>
          <a:prstGeom prst="line">
            <a:avLst/>
          </a:prstGeom>
          <a:noFill/>
          <a:ln w="38100" cap="flat" cmpd="sng" algn="ctr">
            <a:solidFill>
              <a:srgbClr val="FD8700"/>
            </a:solidFill>
            <a:prstDash val="dash"/>
            <a:miter lim="800000"/>
          </a:ln>
          <a:effectLst/>
        </p:spPr>
      </p:cxnSp>
      <p:sp>
        <p:nvSpPr>
          <p:cNvPr id="8" name="TextBox 7">
            <a:extLst>
              <a:ext uri="{FF2B5EF4-FFF2-40B4-BE49-F238E27FC236}">
                <a16:creationId xmlns:a16="http://schemas.microsoft.com/office/drawing/2014/main" id="{6E56F8C2-4EB4-491D-AAA6-A56278F037BE}"/>
              </a:ext>
            </a:extLst>
          </p:cNvPr>
          <p:cNvSpPr txBox="1"/>
          <p:nvPr/>
        </p:nvSpPr>
        <p:spPr>
          <a:xfrm>
            <a:off x="4451172" y="3048000"/>
            <a:ext cx="294022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kern="0" dirty="0">
                <a:solidFill>
                  <a:srgbClr val="FD8700"/>
                </a:solidFill>
              </a:rPr>
              <a:t>7.1</a:t>
            </a:r>
            <a:r>
              <a:rPr kumimoji="0" lang="en-US" sz="1800" b="0" i="0" u="none" strike="noStrike" kern="0" cap="none" spc="0" normalizeH="0" baseline="0" noProof="0" dirty="0">
                <a:ln>
                  <a:noFill/>
                </a:ln>
                <a:solidFill>
                  <a:srgbClr val="FD8700"/>
                </a:solidFill>
                <a:effectLst/>
                <a:uLnTx/>
                <a:uFillTx/>
              </a:rPr>
              <a:t>% Average of All Forecasts</a:t>
            </a:r>
          </a:p>
        </p:txBody>
      </p:sp>
      <p:sp>
        <p:nvSpPr>
          <p:cNvPr id="9" name="TextBox 8">
            <a:extLst>
              <a:ext uri="{FF2B5EF4-FFF2-40B4-BE49-F238E27FC236}">
                <a16:creationId xmlns:a16="http://schemas.microsoft.com/office/drawing/2014/main" id="{6EE65F21-6CB3-4AD1-9611-8ECF674A312E}"/>
              </a:ext>
            </a:extLst>
          </p:cNvPr>
          <p:cNvSpPr txBox="1"/>
          <p:nvPr/>
        </p:nvSpPr>
        <p:spPr>
          <a:xfrm>
            <a:off x="346573" y="2209800"/>
            <a:ext cx="7089749"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AEEF"/>
                </a:solidFill>
                <a:effectLst/>
                <a:uLnTx/>
                <a:uFillTx/>
              </a:rPr>
              <a:t>2021 Home Price Forecasts</a:t>
            </a:r>
          </a:p>
        </p:txBody>
      </p:sp>
      <p:graphicFrame>
        <p:nvGraphicFramePr>
          <p:cNvPr id="6" name="Chart 5">
            <a:extLst>
              <a:ext uri="{FF2B5EF4-FFF2-40B4-BE49-F238E27FC236}">
                <a16:creationId xmlns:a16="http://schemas.microsoft.com/office/drawing/2014/main" id="{9B8A492E-D0C5-4C7F-A5E7-231F870B29C0}"/>
              </a:ext>
            </a:extLst>
          </p:cNvPr>
          <p:cNvGraphicFramePr/>
          <p:nvPr>
            <p:extLst>
              <p:ext uri="{D42A27DB-BD31-4B8C-83A1-F6EECF244321}">
                <p14:modId xmlns:p14="http://schemas.microsoft.com/office/powerpoint/2010/main" val="3280632366"/>
              </p:ext>
            </p:extLst>
          </p:nvPr>
        </p:nvGraphicFramePr>
        <p:xfrm>
          <a:off x="384287" y="2209800"/>
          <a:ext cx="7017249" cy="3200400"/>
        </p:xfrm>
        <a:graphic>
          <a:graphicData uri="http://schemas.openxmlformats.org/drawingml/2006/chart">
            <c:chart xmlns:c="http://schemas.openxmlformats.org/drawingml/2006/chart" xmlns:r="http://schemas.openxmlformats.org/officeDocument/2006/relationships" r:id="rId3"/>
          </a:graphicData>
        </a:graphic>
      </p:graphicFrame>
      <p:pic>
        <p:nvPicPr>
          <p:cNvPr id="12" name="Picture 11" descr="A person talking to a person&#10;&#10;Description automatically generated with low confidence">
            <a:extLst>
              <a:ext uri="{FF2B5EF4-FFF2-40B4-BE49-F238E27FC236}">
                <a16:creationId xmlns:a16="http://schemas.microsoft.com/office/drawing/2014/main" id="{835F334E-E094-5044-BC6E-81ABFE46C14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201" y="6781799"/>
            <a:ext cx="7772400" cy="2677181"/>
          </a:xfrm>
          <a:prstGeom prst="rect">
            <a:avLst/>
          </a:prstGeom>
        </p:spPr>
      </p:pic>
    </p:spTree>
    <p:extLst>
      <p:ext uri="{BB962C8B-B14F-4D97-AF65-F5344CB8AC3E}">
        <p14:creationId xmlns:p14="http://schemas.microsoft.com/office/powerpoint/2010/main" val="1322323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FA30A3-9F66-CC40-A756-AB4B9A52064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931"/>
            <a:ext cx="7772400" cy="3450605"/>
          </a:xfrm>
          <a:prstGeom prst="rect">
            <a:avLst/>
          </a:prstGeom>
        </p:spPr>
      </p:pic>
      <p:pic>
        <p:nvPicPr>
          <p:cNvPr id="13" name="Picture 12" descr="Map&#10;&#10;Description automatically generated">
            <a:extLst>
              <a:ext uri="{FF2B5EF4-FFF2-40B4-BE49-F238E27FC236}">
                <a16:creationId xmlns:a16="http://schemas.microsoft.com/office/drawing/2014/main" id="{6C7D74D0-91C6-BF48-AFAE-AC071003A1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887" y="4114800"/>
            <a:ext cx="6324625" cy="4887210"/>
          </a:xfrm>
          <a:prstGeom prst="rect">
            <a:avLst/>
          </a:prstGeom>
        </p:spPr>
      </p:pic>
      <p:sp>
        <p:nvSpPr>
          <p:cNvPr id="28" name="object 2">
            <a:extLst>
              <a:ext uri="{FF2B5EF4-FFF2-40B4-BE49-F238E27FC236}">
                <a16:creationId xmlns:a16="http://schemas.microsoft.com/office/drawing/2014/main" id="{78989C4C-A440-4B4D-8CA4-CC1AB3B64EC9}"/>
              </a:ext>
            </a:extLst>
          </p:cNvPr>
          <p:cNvSpPr txBox="1"/>
          <p:nvPr/>
        </p:nvSpPr>
        <p:spPr>
          <a:xfrm>
            <a:off x="431799" y="3713485"/>
            <a:ext cx="6883451" cy="6040115"/>
          </a:xfrm>
          <a:prstGeom prst="rect">
            <a:avLst/>
          </a:prstGeom>
        </p:spPr>
        <p:txBody>
          <a:bodyPr vert="horz" wrap="square" lIns="0" tIns="0" rIns="0" bIns="0" rtlCol="0">
            <a:spAutoFit/>
          </a:bodyPr>
          <a:lstStyle/>
          <a:p>
            <a:pPr>
              <a:spcBef>
                <a:spcPts val="900"/>
              </a:spcBef>
            </a:pPr>
            <a:r>
              <a:rPr lang="en-US" sz="1400" dirty="0"/>
              <a:t>According to the latest data from </a:t>
            </a:r>
            <a:r>
              <a:rPr lang="en-US" sz="1400" i="1" dirty="0"/>
              <a:t>CoreLogic</a:t>
            </a:r>
            <a:r>
              <a:rPr lang="en-US" sz="1400" dirty="0"/>
              <a:t>, </a:t>
            </a:r>
            <a:r>
              <a:rPr lang="en-US" sz="1400" b="1" dirty="0"/>
              <a:t>the average homeowner gained $26,300 in equity in 2020, </a:t>
            </a:r>
            <a:r>
              <a:rPr lang="en-US" sz="1400" dirty="0"/>
              <a:t>and that number continues to grow as home values appreciate.</a:t>
            </a:r>
          </a:p>
          <a:p>
            <a:pPr>
              <a:spcBef>
                <a:spcPts val="900"/>
              </a:spcBef>
            </a:pPr>
            <a:endParaRPr lang="en-US" sz="1400" i="1" dirty="0"/>
          </a:p>
          <a:p>
            <a:pPr>
              <a:spcBef>
                <a:spcPts val="900"/>
              </a:spcBef>
            </a:pPr>
            <a:endParaRPr lang="en-US" sz="1400" i="1" dirty="0"/>
          </a:p>
          <a:p>
            <a:pPr>
              <a:spcBef>
                <a:spcPts val="900"/>
              </a:spcBef>
            </a:pPr>
            <a:endParaRPr lang="en-US" sz="1400" i="1" dirty="0"/>
          </a:p>
          <a:p>
            <a:pPr>
              <a:spcBef>
                <a:spcPts val="900"/>
              </a:spcBef>
            </a:pPr>
            <a:endParaRPr lang="en-US" sz="1400" i="1" dirty="0"/>
          </a:p>
          <a:p>
            <a:pPr>
              <a:spcBef>
                <a:spcPts val="900"/>
              </a:spcBef>
            </a:pPr>
            <a:endParaRPr lang="en-US" sz="1400" i="1" dirty="0"/>
          </a:p>
          <a:p>
            <a:pPr>
              <a:spcBef>
                <a:spcPts val="900"/>
              </a:spcBef>
            </a:pPr>
            <a:endParaRPr lang="en-US" sz="1400" i="1" dirty="0"/>
          </a:p>
          <a:p>
            <a:pPr>
              <a:spcBef>
                <a:spcPts val="900"/>
              </a:spcBef>
            </a:pPr>
            <a:endParaRPr lang="en-US" sz="1400" i="1" dirty="0"/>
          </a:p>
          <a:p>
            <a:pPr>
              <a:spcBef>
                <a:spcPts val="900"/>
              </a:spcBef>
            </a:pPr>
            <a:endParaRPr lang="en-US" sz="1400" i="1" dirty="0"/>
          </a:p>
          <a:p>
            <a:pPr>
              <a:spcBef>
                <a:spcPts val="900"/>
              </a:spcBef>
            </a:pPr>
            <a:endParaRPr lang="en-US" sz="1400" i="1" dirty="0"/>
          </a:p>
          <a:p>
            <a:pPr>
              <a:spcBef>
                <a:spcPts val="900"/>
              </a:spcBef>
            </a:pPr>
            <a:endParaRPr lang="en-US" sz="1400" i="1" dirty="0"/>
          </a:p>
          <a:p>
            <a:pPr>
              <a:spcBef>
                <a:spcPts val="900"/>
              </a:spcBef>
            </a:pPr>
            <a:endParaRPr lang="en-US" sz="1400" i="1" dirty="0"/>
          </a:p>
          <a:p>
            <a:pPr>
              <a:spcBef>
                <a:spcPts val="900"/>
              </a:spcBef>
            </a:pPr>
            <a:endParaRPr lang="en-US" sz="1400" i="1" dirty="0"/>
          </a:p>
          <a:p>
            <a:pPr>
              <a:spcBef>
                <a:spcPts val="900"/>
              </a:spcBef>
            </a:pPr>
            <a:endParaRPr lang="en-US" sz="1400" i="1" dirty="0"/>
          </a:p>
          <a:p>
            <a:pPr>
              <a:spcBef>
                <a:spcPts val="900"/>
              </a:spcBef>
            </a:pPr>
            <a:endParaRPr lang="en-US" sz="1400" i="1" dirty="0"/>
          </a:p>
          <a:p>
            <a:pPr>
              <a:spcBef>
                <a:spcPts val="900"/>
              </a:spcBef>
            </a:pPr>
            <a:r>
              <a:rPr lang="en-US" sz="1400" dirty="0"/>
              <a:t>With equity growing so significantly, you’re likely in a strong position to sell this year. Your current home equity can be put to work for you to accomplish big goals like affording a larger down payment on your next home.</a:t>
            </a:r>
          </a:p>
        </p:txBody>
      </p:sp>
      <p:grpSp>
        <p:nvGrpSpPr>
          <p:cNvPr id="29" name="Group 28">
            <a:extLst>
              <a:ext uri="{FF2B5EF4-FFF2-40B4-BE49-F238E27FC236}">
                <a16:creationId xmlns:a16="http://schemas.microsoft.com/office/drawing/2014/main" id="{1AF74E1B-F2C6-4C31-AFC8-423823E09D1C}"/>
              </a:ext>
            </a:extLst>
          </p:cNvPr>
          <p:cNvGrpSpPr/>
          <p:nvPr/>
        </p:nvGrpSpPr>
        <p:grpSpPr>
          <a:xfrm>
            <a:off x="230235" y="2587752"/>
            <a:ext cx="7313565" cy="612648"/>
            <a:chOff x="229423" y="4349652"/>
            <a:chExt cx="7313565" cy="612648"/>
          </a:xfrm>
        </p:grpSpPr>
        <p:sp>
          <p:nvSpPr>
            <p:cNvPr id="30" name="object 5">
              <a:extLst>
                <a:ext uri="{FF2B5EF4-FFF2-40B4-BE49-F238E27FC236}">
                  <a16:creationId xmlns:a16="http://schemas.microsoft.com/office/drawing/2014/main" id="{BABD956C-27CB-4E7D-A8D3-F69A43BD6DCB}"/>
                </a:ext>
              </a:extLst>
            </p:cNvPr>
            <p:cNvSpPr/>
            <p:nvPr/>
          </p:nvSpPr>
          <p:spPr>
            <a:xfrm>
              <a:off x="229423" y="4349652"/>
              <a:ext cx="7313564" cy="612648"/>
            </a:xfrm>
            <a:custGeom>
              <a:avLst/>
              <a:gdLst/>
              <a:ahLst/>
              <a:cxnLst/>
              <a:rect l="l" t="t" r="r" b="b"/>
              <a:pathLst>
                <a:path w="7352030" h="718185">
                  <a:moveTo>
                    <a:pt x="0" y="717803"/>
                  </a:moveTo>
                  <a:lnTo>
                    <a:pt x="7351776" y="717803"/>
                  </a:lnTo>
                  <a:lnTo>
                    <a:pt x="7351776" y="0"/>
                  </a:lnTo>
                  <a:lnTo>
                    <a:pt x="0" y="0"/>
                  </a:lnTo>
                  <a:lnTo>
                    <a:pt x="0" y="717803"/>
                  </a:lnTo>
                  <a:close/>
                </a:path>
              </a:pathLst>
            </a:custGeom>
            <a:solidFill>
              <a:srgbClr val="00AEEF">
                <a:alpha val="93998"/>
              </a:srgbClr>
            </a:solidFill>
          </p:spPr>
          <p:txBody>
            <a:bodyPr wrap="square" lIns="0" tIns="0" rIns="0" bIns="0" rtlCol="0"/>
            <a:lstStyle/>
            <a:p>
              <a:endParaRPr sz="1819" dirty="0">
                <a:solidFill>
                  <a:schemeClr val="bg1"/>
                </a:solidFill>
              </a:endParaRPr>
            </a:p>
          </p:txBody>
        </p:sp>
        <p:sp>
          <p:nvSpPr>
            <p:cNvPr id="31" name="object 6">
              <a:extLst>
                <a:ext uri="{FF2B5EF4-FFF2-40B4-BE49-F238E27FC236}">
                  <a16:creationId xmlns:a16="http://schemas.microsoft.com/office/drawing/2014/main" id="{ACA671AF-D8BA-427C-BE66-C7F705440D49}"/>
                </a:ext>
              </a:extLst>
            </p:cNvPr>
            <p:cNvSpPr/>
            <p:nvPr/>
          </p:nvSpPr>
          <p:spPr>
            <a:xfrm>
              <a:off x="457972" y="4851699"/>
              <a:ext cx="6856466" cy="25394"/>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819">
                <a:solidFill>
                  <a:schemeClr val="bg1"/>
                </a:solidFill>
              </a:endParaRPr>
            </a:p>
          </p:txBody>
        </p:sp>
        <p:sp>
          <p:nvSpPr>
            <p:cNvPr id="32" name="object 7">
              <a:extLst>
                <a:ext uri="{FF2B5EF4-FFF2-40B4-BE49-F238E27FC236}">
                  <a16:creationId xmlns:a16="http://schemas.microsoft.com/office/drawing/2014/main" id="{2849F9D9-AF7C-464A-A176-C01FB9AB0FFD}"/>
                </a:ext>
              </a:extLst>
            </p:cNvPr>
            <p:cNvSpPr txBox="1">
              <a:spLocks/>
            </p:cNvSpPr>
            <p:nvPr/>
          </p:nvSpPr>
          <p:spPr>
            <a:xfrm>
              <a:off x="229423" y="4446637"/>
              <a:ext cx="7313565" cy="443709"/>
            </a:xfrm>
            <a:prstGeom prst="rect">
              <a:avLst/>
            </a:prstGeom>
          </p:spPr>
          <p:txBody>
            <a:bodyPr vert="horz" wrap="square" lIns="0" tIns="12698" rIns="0" bIns="0" rtlCol="0" anchor="ctr">
              <a:spAutoFit/>
            </a:bodyPr>
            <a:lstStyle>
              <a:lvl1pPr>
                <a:defRPr sz="5000" b="0" i="0">
                  <a:solidFill>
                    <a:srgbClr val="231F20"/>
                  </a:solidFill>
                  <a:latin typeface="Calibri" panose="020F0502020204030204" pitchFamily="34" charset="0"/>
                  <a:ea typeface="+mj-ea"/>
                  <a:cs typeface="Calibri" panose="020F0502020204030204" pitchFamily="34" charset="0"/>
                </a:defRPr>
              </a:lvl1pPr>
            </a:lstStyle>
            <a:p>
              <a:pPr marL="246372">
                <a:spcBef>
                  <a:spcPts val="99"/>
                </a:spcBef>
                <a:tabLst>
                  <a:tab pos="7104206" algn="l"/>
                </a:tabLst>
              </a:pPr>
              <a:r>
                <a:rPr lang="en-US" sz="2800" b="1" kern="0" dirty="0">
                  <a:solidFill>
                    <a:schemeClr val="bg1"/>
                  </a:solidFill>
                </a:rPr>
                <a:t>Leveraging Your Equity To Make a Move</a:t>
              </a:r>
            </a:p>
          </p:txBody>
        </p:sp>
      </p:grpSp>
      <p:sp>
        <p:nvSpPr>
          <p:cNvPr id="15" name="TextBox 14">
            <a:extLst>
              <a:ext uri="{FF2B5EF4-FFF2-40B4-BE49-F238E27FC236}">
                <a16:creationId xmlns:a16="http://schemas.microsoft.com/office/drawing/2014/main" id="{1D9E1BAC-5EF2-3246-99CB-263B697118AD}"/>
              </a:ext>
            </a:extLst>
          </p:cNvPr>
          <p:cNvSpPr txBox="1"/>
          <p:nvPr/>
        </p:nvSpPr>
        <p:spPr>
          <a:xfrm>
            <a:off x="1307333" y="4191000"/>
            <a:ext cx="5105400" cy="400110"/>
          </a:xfrm>
          <a:prstGeom prst="rect">
            <a:avLst/>
          </a:prstGeom>
          <a:noFill/>
        </p:spPr>
        <p:txBody>
          <a:bodyPr wrap="square" rtlCol="0">
            <a:spAutoFit/>
          </a:bodyPr>
          <a:lstStyle/>
          <a:p>
            <a:pPr algn="ctr"/>
            <a:r>
              <a:rPr lang="en-US" sz="2000" b="1" dirty="0">
                <a:solidFill>
                  <a:srgbClr val="00AEEF"/>
                </a:solidFill>
              </a:rPr>
              <a:t>Homeowner Equity Gains over the Last Year</a:t>
            </a:r>
          </a:p>
        </p:txBody>
      </p:sp>
      <p:sp>
        <p:nvSpPr>
          <p:cNvPr id="11" name="TextBox 10">
            <a:extLst>
              <a:ext uri="{FF2B5EF4-FFF2-40B4-BE49-F238E27FC236}">
                <a16:creationId xmlns:a16="http://schemas.microsoft.com/office/drawing/2014/main" id="{5EEA3E0D-4BF5-6C46-85AF-35DE7BE93B5E}"/>
              </a:ext>
            </a:extLst>
          </p:cNvPr>
          <p:cNvSpPr txBox="1"/>
          <p:nvPr/>
        </p:nvSpPr>
        <p:spPr>
          <a:xfrm>
            <a:off x="6520239" y="8458200"/>
            <a:ext cx="794961" cy="276999"/>
          </a:xfrm>
          <a:prstGeom prst="rect">
            <a:avLst/>
          </a:prstGeom>
          <a:noFill/>
        </p:spPr>
        <p:txBody>
          <a:bodyPr wrap="none">
            <a:spAutoFit/>
          </a:bodyPr>
          <a:lstStyle/>
          <a:p>
            <a:pPr eaLnBrk="0" fontAlgn="base" hangingPunct="0">
              <a:spcBef>
                <a:spcPct val="0"/>
              </a:spcBef>
              <a:spcAft>
                <a:spcPct val="0"/>
              </a:spcAft>
              <a:defRPr/>
            </a:pPr>
            <a:r>
              <a:rPr lang="en-US" sz="1200" dirty="0">
                <a:solidFill>
                  <a:prstClr val="white">
                    <a:lumMod val="65000"/>
                  </a:prstClr>
                </a:solidFill>
                <a:latin typeface="Calibri" panose="020F0502020204030204" pitchFamily="34" charset="0"/>
                <a:cs typeface="Calibri" panose="020F0502020204030204" pitchFamily="34" charset="0"/>
              </a:rPr>
              <a:t>CoreLogic</a:t>
            </a:r>
          </a:p>
        </p:txBody>
      </p:sp>
      <p:sp>
        <p:nvSpPr>
          <p:cNvPr id="12" name="TextBox 11">
            <a:extLst>
              <a:ext uri="{FF2B5EF4-FFF2-40B4-BE49-F238E27FC236}">
                <a16:creationId xmlns:a16="http://schemas.microsoft.com/office/drawing/2014/main" id="{8961F832-E2CA-F540-A05C-5D63C8C48266}"/>
              </a:ext>
            </a:extLst>
          </p:cNvPr>
          <p:cNvSpPr txBox="1"/>
          <p:nvPr/>
        </p:nvSpPr>
        <p:spPr>
          <a:xfrm>
            <a:off x="7315200" y="9604248"/>
            <a:ext cx="304800" cy="307777"/>
          </a:xfrm>
          <a:prstGeom prst="rect">
            <a:avLst/>
          </a:prstGeom>
          <a:noFill/>
        </p:spPr>
        <p:txBody>
          <a:bodyPr wrap="square" rtlCol="0">
            <a:spAutoFit/>
          </a:bodyPr>
          <a:lstStyle/>
          <a:p>
            <a:r>
              <a:rPr lang="en-US" sz="1400" dirty="0"/>
              <a:t>8</a:t>
            </a:r>
          </a:p>
        </p:txBody>
      </p:sp>
    </p:spTree>
    <p:extLst>
      <p:ext uri="{BB962C8B-B14F-4D97-AF65-F5344CB8AC3E}">
        <p14:creationId xmlns:p14="http://schemas.microsoft.com/office/powerpoint/2010/main" val="1730718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1">
            <a:extLst>
              <a:ext uri="{FF2B5EF4-FFF2-40B4-BE49-F238E27FC236}">
                <a16:creationId xmlns:a16="http://schemas.microsoft.com/office/drawing/2014/main" id="{132EDB83-6867-B943-A461-89AA417AD423}"/>
              </a:ext>
            </a:extLst>
          </p:cNvPr>
          <p:cNvSpPr txBox="1">
            <a:spLocks/>
          </p:cNvSpPr>
          <p:nvPr/>
        </p:nvSpPr>
        <p:spPr>
          <a:xfrm>
            <a:off x="457200" y="425073"/>
            <a:ext cx="6858000" cy="9099927"/>
          </a:xfrm>
          <a:prstGeom prst="rect">
            <a:avLst/>
          </a:prstGeom>
        </p:spPr>
        <p:txBody>
          <a:bodyPr vert="horz" wrap="square" lIns="0" tIns="12700" rIns="0" bIns="0" rtlCol="0">
            <a:spAutoFit/>
          </a:bodyPr>
          <a:lstStyle>
            <a:lvl1pPr marL="0">
              <a:defRPr b="0" i="0">
                <a:latin typeface="Calibri" panose="020F0502020204030204" pitchFamily="34" charset="0"/>
                <a:ea typeface="+mn-ea"/>
                <a:cs typeface="Calibri" panose="020F0502020204030204" pitchFamily="34" charset="0"/>
              </a:defRPr>
            </a:lvl1pPr>
            <a:lvl2pPr marL="457232">
              <a:defRPr>
                <a:latin typeface="+mn-lt"/>
                <a:ea typeface="+mn-ea"/>
                <a:cs typeface="+mn-cs"/>
              </a:defRPr>
            </a:lvl2pPr>
            <a:lvl3pPr marL="914463">
              <a:defRPr>
                <a:latin typeface="+mn-lt"/>
                <a:ea typeface="+mn-ea"/>
                <a:cs typeface="+mn-cs"/>
              </a:defRPr>
            </a:lvl3pPr>
            <a:lvl4pPr marL="1371696">
              <a:defRPr>
                <a:latin typeface="+mn-lt"/>
                <a:ea typeface="+mn-ea"/>
                <a:cs typeface="+mn-cs"/>
              </a:defRPr>
            </a:lvl4pPr>
            <a:lvl5pPr marL="1828928">
              <a:defRPr>
                <a:latin typeface="+mn-lt"/>
                <a:ea typeface="+mn-ea"/>
                <a:cs typeface="+mn-cs"/>
              </a:defRPr>
            </a:lvl5pPr>
            <a:lvl6pPr marL="2286160">
              <a:defRPr>
                <a:latin typeface="+mn-lt"/>
                <a:ea typeface="+mn-ea"/>
                <a:cs typeface="+mn-cs"/>
              </a:defRPr>
            </a:lvl6pPr>
            <a:lvl7pPr marL="2743391">
              <a:defRPr>
                <a:latin typeface="+mn-lt"/>
                <a:ea typeface="+mn-ea"/>
                <a:cs typeface="+mn-cs"/>
              </a:defRPr>
            </a:lvl7pPr>
            <a:lvl8pPr marL="3200623">
              <a:defRPr>
                <a:latin typeface="+mn-lt"/>
                <a:ea typeface="+mn-ea"/>
                <a:cs typeface="+mn-cs"/>
              </a:defRPr>
            </a:lvl8pPr>
            <a:lvl9pPr marL="3657855">
              <a:defRPr>
                <a:latin typeface="+mn-lt"/>
                <a:ea typeface="+mn-ea"/>
                <a:cs typeface="+mn-cs"/>
              </a:defRPr>
            </a:lvl9pPr>
          </a:lstStyle>
          <a:p>
            <a:pPr>
              <a:spcBef>
                <a:spcPts val="900"/>
              </a:spcBef>
            </a:pPr>
            <a:r>
              <a:rPr lang="en-US" sz="1400" dirty="0"/>
              <a:t>The graph below is a great example of how home price appreciation can work in your favor. If you purchased a $350,000 home in January of this year, based on projected home price appreciation, you could potentially </a:t>
            </a:r>
            <a:r>
              <a:rPr lang="en-US" sz="1400" b="1" dirty="0"/>
              <a:t>gain an expected $82,338 in equity over the next 5 years </a:t>
            </a:r>
            <a:r>
              <a:rPr lang="en-US" sz="1400" dirty="0"/>
              <a:t>– just by being a homeowner.</a:t>
            </a:r>
            <a:br>
              <a:rPr lang="en-US" sz="1400" dirty="0"/>
            </a:br>
            <a:br>
              <a:rPr lang="en-US" sz="1400" dirty="0"/>
            </a:br>
            <a:endParaRPr lang="en-US" sz="1400" dirty="0"/>
          </a:p>
          <a:p>
            <a:pPr>
              <a:spcBef>
                <a:spcPts val="900"/>
              </a:spcBef>
            </a:pPr>
            <a:r>
              <a:rPr lang="en-US" sz="1400" i="1" dirty="0"/>
              <a:t>		</a:t>
            </a:r>
          </a:p>
          <a:p>
            <a:pPr>
              <a:spcBef>
                <a:spcPts val="900"/>
              </a:spcBef>
            </a:pPr>
            <a:endParaRPr lang="en-US" sz="1400" i="1" dirty="0"/>
          </a:p>
          <a:p>
            <a:pPr>
              <a:spcBef>
                <a:spcPts val="900"/>
              </a:spcBef>
            </a:pPr>
            <a:br>
              <a:rPr lang="en-US" sz="1400" i="1" dirty="0"/>
            </a:br>
            <a:endParaRPr lang="en-US" sz="1400" i="1" dirty="0"/>
          </a:p>
          <a:p>
            <a:pPr>
              <a:spcBef>
                <a:spcPts val="900"/>
              </a:spcBef>
            </a:pPr>
            <a:endParaRPr lang="en-US" sz="1400" i="1" dirty="0"/>
          </a:p>
          <a:p>
            <a:pPr>
              <a:spcBef>
                <a:spcPts val="900"/>
              </a:spcBef>
            </a:pPr>
            <a:endParaRPr lang="en-US" sz="1400" i="1" dirty="0"/>
          </a:p>
          <a:p>
            <a:pPr>
              <a:spcBef>
                <a:spcPts val="900"/>
              </a:spcBef>
            </a:pPr>
            <a:endParaRPr lang="en-US" sz="1400" i="1" dirty="0"/>
          </a:p>
          <a:p>
            <a:pPr>
              <a:spcBef>
                <a:spcPts val="900"/>
              </a:spcBef>
            </a:pPr>
            <a:endParaRPr lang="en-US" sz="1400" i="1" dirty="0"/>
          </a:p>
          <a:p>
            <a:pPr>
              <a:spcBef>
                <a:spcPts val="900"/>
              </a:spcBef>
            </a:pPr>
            <a:endParaRPr lang="en-US" sz="1400" i="1" dirty="0"/>
          </a:p>
          <a:p>
            <a:pPr>
              <a:spcBef>
                <a:spcPts val="900"/>
              </a:spcBef>
            </a:pPr>
            <a:endParaRPr lang="en-US" sz="1400" i="1" dirty="0"/>
          </a:p>
          <a:p>
            <a:pPr>
              <a:spcBef>
                <a:spcPts val="900"/>
              </a:spcBef>
            </a:pPr>
            <a:endParaRPr lang="en-US" sz="1400" i="1" dirty="0"/>
          </a:p>
          <a:p>
            <a:pPr>
              <a:spcBef>
                <a:spcPts val="900"/>
              </a:spcBef>
            </a:pPr>
            <a:endParaRPr lang="en-US" sz="1400" i="1" dirty="0"/>
          </a:p>
          <a:p>
            <a:pPr>
              <a:spcBef>
                <a:spcPts val="900"/>
              </a:spcBef>
            </a:pPr>
            <a:endParaRPr lang="en-US" sz="1400" i="1" dirty="0"/>
          </a:p>
          <a:p>
            <a:pPr>
              <a:spcBef>
                <a:spcPts val="900"/>
              </a:spcBef>
            </a:pPr>
            <a:endParaRPr lang="en-US" sz="1400" dirty="0"/>
          </a:p>
          <a:p>
            <a:pPr>
              <a:spcBef>
                <a:spcPts val="900"/>
              </a:spcBef>
            </a:pPr>
            <a:endParaRPr lang="en-US" sz="1400" dirty="0"/>
          </a:p>
          <a:p>
            <a:pPr>
              <a:spcBef>
                <a:spcPts val="900"/>
              </a:spcBef>
            </a:pPr>
            <a:r>
              <a:rPr lang="en-US" sz="1400" dirty="0"/>
              <a:t>So, if you’re thinking of moving, remember that as a homeowner, you may have more equity in your house than you realize. Using it to make a move to a new home while interest rates are still low may be the best decision you could make.</a:t>
            </a:r>
          </a:p>
          <a:p>
            <a:pPr>
              <a:spcBef>
                <a:spcPts val="900"/>
              </a:spcBef>
            </a:pPr>
            <a:r>
              <a:rPr lang="en-US" sz="1400" dirty="0"/>
              <a:t>Mark Fleming, </a:t>
            </a:r>
            <a:r>
              <a:rPr lang="en-US" sz="1400" i="1" dirty="0"/>
              <a:t>Chief Economist</a:t>
            </a:r>
            <a:r>
              <a:rPr lang="en-US" sz="1400" dirty="0"/>
              <a:t> at </a:t>
            </a:r>
            <a:r>
              <a:rPr lang="en-US" sz="1400" i="1" dirty="0"/>
              <a:t>First American,</a:t>
            </a:r>
            <a:r>
              <a:rPr lang="en-US" sz="1400" dirty="0"/>
              <a:t> notes:</a:t>
            </a:r>
          </a:p>
          <a:p>
            <a:pPr marL="460375" lvl="1" fontAlgn="base">
              <a:spcBef>
                <a:spcPts val="900"/>
              </a:spcBef>
            </a:pPr>
            <a:r>
              <a:rPr lang="en-US" sz="1400" i="1" dirty="0">
                <a:latin typeface="Calibri" panose="020F0502020204030204" pitchFamily="34" charset="0"/>
                <a:cs typeface="Calibri" panose="020F0502020204030204" pitchFamily="34" charset="0"/>
              </a:rPr>
              <a:t>“</a:t>
            </a:r>
            <a:r>
              <a:rPr lang="en-US" sz="1400" b="1" i="1" dirty="0">
                <a:latin typeface="Calibri" panose="020F0502020204030204" pitchFamily="34" charset="0"/>
                <a:cs typeface="Calibri" panose="020F0502020204030204" pitchFamily="34" charset="0"/>
              </a:rPr>
              <a:t>Existing homeowners today are sitting on record amounts of equity</a:t>
            </a:r>
            <a:r>
              <a:rPr lang="en-US" sz="1400" i="1" dirty="0">
                <a:latin typeface="Calibri" panose="020F0502020204030204" pitchFamily="34" charset="0"/>
                <a:cs typeface="Calibri" panose="020F0502020204030204" pitchFamily="34" charset="0"/>
              </a:rPr>
              <a:t>. As homeowners gain equity in their homes, the temptation grows to list their current home for sale and use the equity to purchase a larger or more attractive home.”</a:t>
            </a:r>
          </a:p>
          <a:p>
            <a:pPr>
              <a:spcBef>
                <a:spcPts val="900"/>
              </a:spcBef>
            </a:pPr>
            <a:r>
              <a:rPr lang="en-US" sz="1400" b="1" dirty="0">
                <a:solidFill>
                  <a:srgbClr val="00AEEF"/>
                </a:solidFill>
              </a:rPr>
              <a:t>Bottom Line</a:t>
            </a:r>
            <a:endParaRPr lang="en-US" sz="1400" dirty="0">
              <a:solidFill>
                <a:srgbClr val="00AEEF"/>
              </a:solidFill>
            </a:endParaRPr>
          </a:p>
          <a:p>
            <a:pPr>
              <a:spcBef>
                <a:spcPts val="900"/>
              </a:spcBef>
            </a:pPr>
            <a:r>
              <a:rPr lang="en-US" sz="1400" dirty="0"/>
              <a:t>Whether you’re ready to move up into a larger home or downsize into a smaller one, let’s connect to see if your current home equity positions you to make your next move sooner than you may have thought possible.</a:t>
            </a:r>
            <a:endParaRPr lang="en-US" sz="1400" dirty="0">
              <a:solidFill>
                <a:srgbClr val="FF0075"/>
              </a:solidFill>
            </a:endParaRPr>
          </a:p>
        </p:txBody>
      </p:sp>
      <p:sp>
        <p:nvSpPr>
          <p:cNvPr id="5" name="Rectangle 2">
            <a:extLst>
              <a:ext uri="{FF2B5EF4-FFF2-40B4-BE49-F238E27FC236}">
                <a16:creationId xmlns:a16="http://schemas.microsoft.com/office/drawing/2014/main" id="{3E5E53DA-CD30-C144-BBF2-4683A2630F64}"/>
              </a:ext>
            </a:extLst>
          </p:cNvPr>
          <p:cNvSpPr>
            <a:spLocks noChangeArrowheads="1"/>
          </p:cNvSpPr>
          <p:nvPr/>
        </p:nvSpPr>
        <p:spPr bwMode="auto">
          <a:xfrm>
            <a:off x="4344985" y="6248400"/>
            <a:ext cx="2971800" cy="276999"/>
          </a:xfrm>
          <a:prstGeom prst="rect">
            <a:avLst/>
          </a:prstGeom>
          <a:noFill/>
          <a:ln w="9525">
            <a:noFill/>
            <a:miter lim="800000"/>
            <a:headEnd/>
            <a:tailEnd/>
          </a:ln>
        </p:spPr>
        <p:txBody>
          <a:bodyPr>
            <a:spAutoFit/>
          </a:bodyPr>
          <a:lstStyle/>
          <a:p>
            <a:pPr algn="r" defTabSz="457200">
              <a:defRPr/>
            </a:pPr>
            <a:r>
              <a:rPr lang="en-US" sz="1200" dirty="0">
                <a:solidFill>
                  <a:prstClr val="white">
                    <a:lumMod val="65000"/>
                  </a:prstClr>
                </a:solidFill>
                <a:latin typeface="Calibri Regular"/>
                <a:cs typeface="Calibri" panose="020F0502020204030204" pitchFamily="34" charset="0"/>
              </a:rPr>
              <a:t>Home Price Expectation Survey 2021 1Q</a:t>
            </a:r>
          </a:p>
        </p:txBody>
      </p:sp>
      <p:graphicFrame>
        <p:nvGraphicFramePr>
          <p:cNvPr id="6" name="Chart 5">
            <a:extLst>
              <a:ext uri="{FF2B5EF4-FFF2-40B4-BE49-F238E27FC236}">
                <a16:creationId xmlns:a16="http://schemas.microsoft.com/office/drawing/2014/main" id="{8D53F185-E7E9-6B43-AEC6-76E84525E27D}"/>
              </a:ext>
            </a:extLst>
          </p:cNvPr>
          <p:cNvGraphicFramePr/>
          <p:nvPr>
            <p:extLst>
              <p:ext uri="{D42A27DB-BD31-4B8C-83A1-F6EECF244321}">
                <p14:modId xmlns:p14="http://schemas.microsoft.com/office/powerpoint/2010/main" val="923760501"/>
              </p:ext>
            </p:extLst>
          </p:nvPr>
        </p:nvGraphicFramePr>
        <p:xfrm>
          <a:off x="306385" y="2057399"/>
          <a:ext cx="7085015" cy="4249579"/>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1775E0C-1DA1-F24E-A37B-8C3EECC58B86}"/>
              </a:ext>
            </a:extLst>
          </p:cNvPr>
          <p:cNvSpPr/>
          <p:nvPr/>
        </p:nvSpPr>
        <p:spPr>
          <a:xfrm>
            <a:off x="2630485" y="1532438"/>
            <a:ext cx="4533900" cy="430887"/>
          </a:xfrm>
          <a:prstGeom prst="rect">
            <a:avLst/>
          </a:prstGeom>
        </p:spPr>
        <p:txBody>
          <a:bodyPr wrap="square">
            <a:spAutoFit/>
          </a:bodyPr>
          <a:lstStyle/>
          <a:p>
            <a:pPr algn="ctr" defTabSz="457200">
              <a:defRPr/>
            </a:pPr>
            <a:r>
              <a:rPr lang="en-US" sz="1100" dirty="0">
                <a:solidFill>
                  <a:prstClr val="black"/>
                </a:solidFill>
                <a:cs typeface="Calibri" panose="020F0502020204030204" pitchFamily="34" charset="0"/>
              </a:rPr>
              <a:t>Potential growth in household wealth over the next five years based solely on increased home equity, if you purchased a $350K home in January 2021  </a:t>
            </a:r>
          </a:p>
        </p:txBody>
      </p:sp>
      <p:sp>
        <p:nvSpPr>
          <p:cNvPr id="10" name="TextBox 9">
            <a:extLst>
              <a:ext uri="{FF2B5EF4-FFF2-40B4-BE49-F238E27FC236}">
                <a16:creationId xmlns:a16="http://schemas.microsoft.com/office/drawing/2014/main" id="{B79D9D4E-B909-B24F-9081-490624EBAA2E}"/>
              </a:ext>
            </a:extLst>
          </p:cNvPr>
          <p:cNvSpPr txBox="1"/>
          <p:nvPr/>
        </p:nvSpPr>
        <p:spPr>
          <a:xfrm>
            <a:off x="2192335" y="4417367"/>
            <a:ext cx="3429000" cy="461665"/>
          </a:xfrm>
          <a:prstGeom prst="rect">
            <a:avLst/>
          </a:prstGeom>
          <a:solidFill>
            <a:srgbClr val="0CADEF"/>
          </a:solidFill>
          <a:ln>
            <a:solidFill>
              <a:sysClr val="windowText" lastClr="000000"/>
            </a:solidFill>
          </a:ln>
          <a:effectLst>
            <a:outerShdw blurRad="50800" dist="38100" dir="18900000" algn="bl" rotWithShape="0">
              <a:prstClr val="black">
                <a:alpha val="40000"/>
              </a:prstClr>
            </a:outerShdw>
          </a:effectLst>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white"/>
                </a:solidFill>
                <a:effectLst/>
                <a:uLnTx/>
                <a:uFillTx/>
                <a:cs typeface="Calibri" panose="020F0502020204030204" pitchFamily="34" charset="0"/>
              </a:rPr>
              <a:t>Based on price appreciation as projected </a:t>
            </a:r>
            <a:br>
              <a:rPr kumimoji="0" lang="en-US" sz="1200" b="0" i="1" u="none" strike="noStrike" kern="0" cap="none" spc="0" normalizeH="0" baseline="0" noProof="0" dirty="0">
                <a:ln>
                  <a:noFill/>
                </a:ln>
                <a:solidFill>
                  <a:prstClr val="white"/>
                </a:solidFill>
                <a:effectLst/>
                <a:uLnTx/>
                <a:uFillTx/>
                <a:cs typeface="Calibri" panose="020F0502020204030204" pitchFamily="34" charset="0"/>
              </a:rPr>
            </a:br>
            <a:r>
              <a:rPr kumimoji="0" lang="en-US" sz="1200" b="0" i="1" u="none" strike="noStrike" kern="0" cap="none" spc="0" normalizeH="0" baseline="0" noProof="0" dirty="0">
                <a:ln>
                  <a:noFill/>
                </a:ln>
                <a:solidFill>
                  <a:prstClr val="white"/>
                </a:solidFill>
                <a:effectLst/>
                <a:uLnTx/>
                <a:uFillTx/>
                <a:cs typeface="Calibri" panose="020F0502020204030204" pitchFamily="34" charset="0"/>
              </a:rPr>
              <a:t>by the Home Price Expectation Survey  </a:t>
            </a:r>
          </a:p>
        </p:txBody>
      </p:sp>
      <p:sp>
        <p:nvSpPr>
          <p:cNvPr id="11" name="TextBox 2">
            <a:extLst>
              <a:ext uri="{FF2B5EF4-FFF2-40B4-BE49-F238E27FC236}">
                <a16:creationId xmlns:a16="http://schemas.microsoft.com/office/drawing/2014/main" id="{0B30734A-2935-954B-A497-0E7AA41C998F}"/>
              </a:ext>
            </a:extLst>
          </p:cNvPr>
          <p:cNvSpPr txBox="1">
            <a:spLocks noChangeArrowheads="1"/>
          </p:cNvSpPr>
          <p:nvPr/>
        </p:nvSpPr>
        <p:spPr bwMode="auto">
          <a:xfrm>
            <a:off x="511037" y="1447800"/>
            <a:ext cx="2037737"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a:defRPr/>
            </a:pPr>
            <a:r>
              <a:rPr lang="en-US" sz="4400" dirty="0">
                <a:solidFill>
                  <a:prstClr val="black"/>
                </a:solidFill>
                <a:latin typeface="Calibri Regular"/>
              </a:rPr>
              <a:t>$82,338</a:t>
            </a:r>
          </a:p>
        </p:txBody>
      </p:sp>
      <p:sp>
        <p:nvSpPr>
          <p:cNvPr id="12" name="TextBox 11">
            <a:extLst>
              <a:ext uri="{FF2B5EF4-FFF2-40B4-BE49-F238E27FC236}">
                <a16:creationId xmlns:a16="http://schemas.microsoft.com/office/drawing/2014/main" id="{2B4EAC25-0DCD-1D47-9818-8FAAF5D70552}"/>
              </a:ext>
            </a:extLst>
          </p:cNvPr>
          <p:cNvSpPr txBox="1"/>
          <p:nvPr/>
        </p:nvSpPr>
        <p:spPr>
          <a:xfrm>
            <a:off x="7315200" y="9604248"/>
            <a:ext cx="304800" cy="307777"/>
          </a:xfrm>
          <a:prstGeom prst="rect">
            <a:avLst/>
          </a:prstGeom>
          <a:noFill/>
        </p:spPr>
        <p:txBody>
          <a:bodyPr wrap="square" rtlCol="0">
            <a:spAutoFit/>
          </a:bodyPr>
          <a:lstStyle/>
          <a:p>
            <a:r>
              <a:rPr lang="en-US" sz="1400" dirty="0"/>
              <a:t>9</a:t>
            </a:r>
          </a:p>
        </p:txBody>
      </p:sp>
    </p:spTree>
    <p:extLst>
      <p:ext uri="{BB962C8B-B14F-4D97-AF65-F5344CB8AC3E}">
        <p14:creationId xmlns:p14="http://schemas.microsoft.com/office/powerpoint/2010/main" val="3540819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25813</TotalTime>
  <Words>4435</Words>
  <Application>Microsoft Office PowerPoint</Application>
  <PresentationFormat>Custom</PresentationFormat>
  <Paragraphs>274</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Regular</vt:lpstr>
      <vt:lpstr>inherit</vt:lpstr>
      <vt:lpstr>Myriad Pro</vt:lpstr>
      <vt:lpstr>Office Theme</vt:lpstr>
      <vt:lpstr>SELLING YOUR HOUSE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SELLING YOUR HOUSE</dc:title>
  <dc:creator>Jeymy</dc:creator>
  <cp:lastModifiedBy>sep Ebrahimi</cp:lastModifiedBy>
  <cp:revision>1078</cp:revision>
  <cp:lastPrinted>2020-03-01T13:12:32Z</cp:lastPrinted>
  <dcterms:created xsi:type="dcterms:W3CDTF">2019-05-30T18:03:23Z</dcterms:created>
  <dcterms:modified xsi:type="dcterms:W3CDTF">2021-06-04T17:10:27Z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2019-05-30T00:00:00Z</vt:filetime>
  </property>
  <property fmtid="{D5CDD505-2E9C-101B-9397-08002B2CF9AE}" pid="3" name="LastSaved">
    <vt:filetime>2019-05-30T00:00:00Z</vt:filetime>
  </property>
</Properties>
</file>